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12076" r:id="rId6"/>
    <p:sldId id="12077" r:id="rId7"/>
    <p:sldId id="12078" r:id="rId8"/>
    <p:sldId id="12080" r:id="rId9"/>
    <p:sldId id="12079" r:id="rId10"/>
    <p:sldId id="120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6699"/>
    <a:srgbClr val="66FF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FF71-AA9A-4A51-8E05-47586891B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B8565-6B97-4E45-9B27-153E9D664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EF5C-4E58-4EDB-A3CC-24D22A76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ACCFE-4C87-4221-ABCE-7B21CEEE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0978-3A71-47DB-AC48-613B3881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E1FA1D7-1B97-4A8F-A475-FBA48928C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02" y="6245371"/>
            <a:ext cx="2567595" cy="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725E-8FEA-43C2-9A99-5C67E132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988C-8EF8-4065-9233-EF98F377D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2952-33E5-40F3-92D7-141556CF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649A-9A2F-4C94-AD71-28CCE186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7297D-4AC7-41F8-842B-981145A1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02B7CAD-C1F2-4EB8-BAA7-2C5D67DE9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02" y="6245371"/>
            <a:ext cx="2567595" cy="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7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B91A-59EC-45F1-B012-8CC26C7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C24EC-AF17-48CE-A849-D767A840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60D63-D89A-4030-9292-DBA8CAC1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1E94-1207-4B90-8AAB-F9529E6E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78EC-BFC2-4CE4-B1C8-29C9B5C2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DF70-1C84-49FA-936A-82F8199E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74E9-FE57-4D65-9B39-D7BDD5C14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58F1D-AC85-4FC6-A642-CB68893B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7B4EC-70C4-4AEF-BA1C-7DBBE960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F146A-D95E-45AB-BE99-737F066C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76652-B822-4391-ADCB-7C198E2B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17ADEE2-E7F6-4222-8647-913AA4407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02" y="6245371"/>
            <a:ext cx="2567595" cy="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9C87-CA18-4101-B870-D89AD1F8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8662A-585F-4C48-AB2B-E391920D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801C8-45CA-4864-ACD0-F305CBC24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453CA-3CF4-4DA3-8F4A-632928845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07684-2734-4AA0-8DE4-7627344C2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3B1E0-454A-45FA-A541-26CD7DA7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89F57-6182-4923-8C53-C609BEDA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F08A9-0E08-4CE2-B338-3A441216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16B6DD-3115-4716-B0C8-32392409E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02" y="6245371"/>
            <a:ext cx="2567595" cy="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86B0-DCAC-4D92-B6C7-0D8793BE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07A7B-228B-4F5D-941B-8872678B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F00C6-A916-47DE-A2D2-F50414B8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E1103-9017-4A3C-AB3F-C960A14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ED82572-8C1F-4C0C-8E10-60A108DAF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02" y="6245371"/>
            <a:ext cx="2567595" cy="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0EDEE-0E35-4703-92F4-6CF8C9EA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E8D83-32D8-44B0-816F-58CE68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BEFD-BB44-4D41-9CD3-1D7C4934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40C424-124B-48DA-95DF-184FA3B5A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02" y="6245371"/>
            <a:ext cx="2567595" cy="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25568"/>
            <a:ext cx="5410200" cy="4694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25568"/>
            <a:ext cx="5486400" cy="4694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FEAD5-DE23-4F42-81A0-3CD27831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1D497-DD18-4956-800C-AD5D6362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B98A3-CB16-44DC-849E-1F289B1EC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D7B1-510D-495B-87EE-AF0C6E7E8BE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95D49-BCF2-42F2-AE47-6B4022F6F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84E0D-7EA2-4636-AA4C-28A42F95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FBAC-75B2-4CA1-A1AF-E13510A7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B8AA99-1597-4184-A835-5EB46FCB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3" y="966592"/>
            <a:ext cx="3601632" cy="53715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4B8C93-01A3-972E-FA83-CE22BB78A1AD}"/>
              </a:ext>
            </a:extLst>
          </p:cNvPr>
          <p:cNvSpPr txBox="1">
            <a:spLocks/>
          </p:cNvSpPr>
          <p:nvPr/>
        </p:nvSpPr>
        <p:spPr>
          <a:xfrm>
            <a:off x="4133461" y="2705876"/>
            <a:ext cx="7735078" cy="246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 Underground Movement: </a:t>
            </a:r>
          </a:p>
          <a:p>
            <a:endParaRPr lang="en-US" dirty="0"/>
          </a:p>
          <a:p>
            <a:r>
              <a:rPr lang="en-US" dirty="0"/>
              <a:t>Geothermal Heat Pumps in Texas</a:t>
            </a:r>
          </a:p>
        </p:txBody>
      </p:sp>
    </p:spTree>
    <p:extLst>
      <p:ext uri="{BB962C8B-B14F-4D97-AF65-F5344CB8AC3E}">
        <p14:creationId xmlns:p14="http://schemas.microsoft.com/office/powerpoint/2010/main" val="250299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F4B25-FBD9-458C-A819-198231166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7663" y="608631"/>
            <a:ext cx="6593048" cy="58668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37B678-AC7D-4DC6-9FAF-C9818F0D12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36806F-0789-4D0A-B279-FF47E34FF7E0}"/>
              </a:ext>
            </a:extLst>
          </p:cNvPr>
          <p:cNvSpPr txBox="1"/>
          <p:nvPr/>
        </p:nvSpPr>
        <p:spPr>
          <a:xfrm>
            <a:off x="718456" y="2341710"/>
            <a:ext cx="432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it’s </a:t>
            </a:r>
            <a:br>
              <a:rPr lang="en-US" sz="2400" dirty="0"/>
            </a:br>
            <a:r>
              <a:rPr lang="en-US" sz="2400" i="1" dirty="0"/>
              <a:t>Hotter than Billy Blue Blazes</a:t>
            </a:r>
            <a:r>
              <a:rPr lang="en-US" sz="2400" dirty="0"/>
              <a:t> in Texas…</a:t>
            </a:r>
          </a:p>
        </p:txBody>
      </p:sp>
    </p:spTree>
    <p:extLst>
      <p:ext uri="{BB962C8B-B14F-4D97-AF65-F5344CB8AC3E}">
        <p14:creationId xmlns:p14="http://schemas.microsoft.com/office/powerpoint/2010/main" val="56862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00772-B21E-408B-A67C-733891589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358" y="2441961"/>
            <a:ext cx="7723069" cy="404948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AD3F2-B07C-4E3C-9F7F-D5873A63A73A}"/>
              </a:ext>
            </a:extLst>
          </p:cNvPr>
          <p:cNvCxnSpPr>
            <a:cxnSpLocks/>
          </p:cNvCxnSpPr>
          <p:nvPr/>
        </p:nvCxnSpPr>
        <p:spPr>
          <a:xfrm flipH="1">
            <a:off x="8210939" y="2494278"/>
            <a:ext cx="1408922" cy="3365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86831F-3CB5-426C-964C-B1B7F625A8BE}"/>
              </a:ext>
            </a:extLst>
          </p:cNvPr>
          <p:cNvSpPr txBox="1"/>
          <p:nvPr/>
        </p:nvSpPr>
        <p:spPr>
          <a:xfrm>
            <a:off x="569167" y="1894114"/>
            <a:ext cx="371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62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F – 72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F </a:t>
            </a:r>
          </a:p>
          <a:p>
            <a:endParaRPr lang="en-US" sz="2400" dirty="0"/>
          </a:p>
          <a:p>
            <a:r>
              <a:rPr lang="en-US" sz="2400" dirty="0"/>
              <a:t>30 feet below your feet.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DDE89A-9A4E-4739-9C48-F891D32E73BE}"/>
              </a:ext>
            </a:extLst>
          </p:cNvPr>
          <p:cNvCxnSpPr>
            <a:cxnSpLocks/>
          </p:cNvCxnSpPr>
          <p:nvPr/>
        </p:nvCxnSpPr>
        <p:spPr>
          <a:xfrm>
            <a:off x="4324344" y="2887172"/>
            <a:ext cx="1015679" cy="3159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263E00-F64B-4427-AB2D-A31365CB9B0D}"/>
              </a:ext>
            </a:extLst>
          </p:cNvPr>
          <p:cNvCxnSpPr>
            <a:cxnSpLocks/>
          </p:cNvCxnSpPr>
          <p:nvPr/>
        </p:nvCxnSpPr>
        <p:spPr>
          <a:xfrm>
            <a:off x="3900528" y="1268963"/>
            <a:ext cx="1362104" cy="3951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2F8D74-3F5B-4BA6-9C53-7322E9160B22}"/>
              </a:ext>
            </a:extLst>
          </p:cNvPr>
          <p:cNvCxnSpPr>
            <a:cxnSpLocks/>
          </p:cNvCxnSpPr>
          <p:nvPr/>
        </p:nvCxnSpPr>
        <p:spPr>
          <a:xfrm flipV="1">
            <a:off x="7153667" y="279918"/>
            <a:ext cx="506766" cy="4432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202EA0-2381-473E-8355-11837449A13C}"/>
              </a:ext>
            </a:extLst>
          </p:cNvPr>
          <p:cNvCxnSpPr>
            <a:cxnSpLocks/>
          </p:cNvCxnSpPr>
          <p:nvPr/>
        </p:nvCxnSpPr>
        <p:spPr>
          <a:xfrm>
            <a:off x="4832183" y="858416"/>
            <a:ext cx="884372" cy="4053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1C6F815-7C39-47B6-BB06-4842609DE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04" y="-616373"/>
            <a:ext cx="8839966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81CCAD-4A44-4B64-8A22-AEC830CAB77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Winter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A630EC-CC86-4857-9140-4A3FF2E97898}"/>
              </a:ext>
            </a:extLst>
          </p:cNvPr>
          <p:cNvSpPr txBox="1"/>
          <p:nvPr/>
        </p:nvSpPr>
        <p:spPr>
          <a:xfrm>
            <a:off x="559837" y="1894114"/>
            <a:ext cx="400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Houston is snowed in…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475A8C-0D91-4174-AB9F-F0AB3B153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51" y="1467797"/>
            <a:ext cx="6890842" cy="43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4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00772-B21E-408B-A67C-733891589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358" y="2443390"/>
            <a:ext cx="7723069" cy="404948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AD3F2-B07C-4E3C-9F7F-D5873A63A73A}"/>
              </a:ext>
            </a:extLst>
          </p:cNvPr>
          <p:cNvCxnSpPr>
            <a:cxnSpLocks/>
          </p:cNvCxnSpPr>
          <p:nvPr/>
        </p:nvCxnSpPr>
        <p:spPr>
          <a:xfrm flipH="1">
            <a:off x="8210939" y="2494278"/>
            <a:ext cx="1408922" cy="3365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86831F-3CB5-426C-964C-B1B7F625A8BE}"/>
              </a:ext>
            </a:extLst>
          </p:cNvPr>
          <p:cNvSpPr txBox="1"/>
          <p:nvPr/>
        </p:nvSpPr>
        <p:spPr>
          <a:xfrm>
            <a:off x="569167" y="1894114"/>
            <a:ext cx="371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62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F – 72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r>
              <a:rPr lang="en-US" sz="2400" dirty="0"/>
              <a:t>F </a:t>
            </a:r>
          </a:p>
          <a:p>
            <a:endParaRPr lang="en-US" sz="2400" dirty="0"/>
          </a:p>
          <a:p>
            <a:r>
              <a:rPr lang="en-US" sz="2400" dirty="0"/>
              <a:t>30 feet below your feet.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DDE89A-9A4E-4739-9C48-F891D32E73BE}"/>
              </a:ext>
            </a:extLst>
          </p:cNvPr>
          <p:cNvCxnSpPr>
            <a:cxnSpLocks/>
          </p:cNvCxnSpPr>
          <p:nvPr/>
        </p:nvCxnSpPr>
        <p:spPr>
          <a:xfrm>
            <a:off x="4324344" y="2887172"/>
            <a:ext cx="1015679" cy="3159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263E00-F64B-4427-AB2D-A31365CB9B0D}"/>
              </a:ext>
            </a:extLst>
          </p:cNvPr>
          <p:cNvCxnSpPr>
            <a:cxnSpLocks/>
          </p:cNvCxnSpPr>
          <p:nvPr/>
        </p:nvCxnSpPr>
        <p:spPr>
          <a:xfrm>
            <a:off x="3900528" y="1268963"/>
            <a:ext cx="1362104" cy="3951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2F8D74-3F5B-4BA6-9C53-7322E9160B22}"/>
              </a:ext>
            </a:extLst>
          </p:cNvPr>
          <p:cNvCxnSpPr>
            <a:cxnSpLocks/>
          </p:cNvCxnSpPr>
          <p:nvPr/>
        </p:nvCxnSpPr>
        <p:spPr>
          <a:xfrm flipV="1">
            <a:off x="7153667" y="279918"/>
            <a:ext cx="506766" cy="4432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202EA0-2381-473E-8355-11837449A13C}"/>
              </a:ext>
            </a:extLst>
          </p:cNvPr>
          <p:cNvCxnSpPr>
            <a:cxnSpLocks/>
          </p:cNvCxnSpPr>
          <p:nvPr/>
        </p:nvCxnSpPr>
        <p:spPr>
          <a:xfrm>
            <a:off x="4832183" y="858416"/>
            <a:ext cx="884372" cy="4053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1C6F815-7C39-47B6-BB06-4842609DE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04" y="-616373"/>
            <a:ext cx="8839966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2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C710F-8EE6-AEB4-546E-622DC5BC5D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9" y="2940663"/>
            <a:ext cx="2580322" cy="1576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5CFB5-75B3-9C2F-7542-E331D207C7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7" y="466531"/>
            <a:ext cx="6200038" cy="621448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3A13270-46B3-1DFB-FB87-3F9B9C064F2F}"/>
              </a:ext>
            </a:extLst>
          </p:cNvPr>
          <p:cNvSpPr/>
          <p:nvPr/>
        </p:nvSpPr>
        <p:spPr>
          <a:xfrm>
            <a:off x="1017036" y="3732245"/>
            <a:ext cx="690465" cy="690466"/>
          </a:xfrm>
          <a:prstGeom prst="wedgeRoundRectCallout">
            <a:avLst>
              <a:gd name="adj1" fmla="val 785543"/>
              <a:gd name="adj2" fmla="val -62328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899C9-5D75-BA5C-D556-D31C1E95F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00" y="3890865"/>
            <a:ext cx="2480154" cy="14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1188-F593-E1C8-8ADF-344A5E2CA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48" y="1904065"/>
            <a:ext cx="3677766" cy="3998484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Resiliency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Efficiency @ Extremes</a:t>
            </a:r>
          </a:p>
          <a:p>
            <a:r>
              <a:rPr lang="en-US" dirty="0"/>
              <a:t>Capacity @ Extremes</a:t>
            </a:r>
          </a:p>
          <a:p>
            <a:r>
              <a:rPr lang="en-US" dirty="0"/>
              <a:t>Lifecycle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08AF7-18FA-A39C-16C7-657798F40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2163" y="1904065"/>
            <a:ext cx="3677766" cy="3998483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Peak, Peak, &amp; Peak</a:t>
            </a:r>
          </a:p>
          <a:p>
            <a:endParaRPr lang="en-US" dirty="0"/>
          </a:p>
          <a:p>
            <a:r>
              <a:rPr lang="en-US" dirty="0"/>
              <a:t>Summer ↓50%</a:t>
            </a:r>
          </a:p>
          <a:p>
            <a:r>
              <a:rPr lang="en-US" dirty="0"/>
              <a:t>Winter ↓75%</a:t>
            </a:r>
            <a:r>
              <a:rPr lang="en-US" sz="1800" dirty="0"/>
              <a:t> </a:t>
            </a:r>
            <a:r>
              <a:rPr lang="en-US" sz="1400" dirty="0"/>
              <a:t>(vs Resistance)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19F5795-AD1D-F005-9836-342EEEB51213}"/>
              </a:ext>
            </a:extLst>
          </p:cNvPr>
          <p:cNvSpPr txBox="1">
            <a:spLocks/>
          </p:cNvSpPr>
          <p:nvPr/>
        </p:nvSpPr>
        <p:spPr bwMode="auto">
          <a:xfrm>
            <a:off x="8163277" y="1891005"/>
            <a:ext cx="3677766" cy="4011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 kern="1200">
                <a:solidFill>
                  <a:srgbClr val="333333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333333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333333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333333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r>
              <a:rPr lang="en-US" dirty="0"/>
              <a:t>Balanced Load</a:t>
            </a:r>
          </a:p>
          <a:p>
            <a:pPr marL="1143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457200">
              <a:buFont typeface="Arial" panose="020B0604020202020204" pitchFamily="34" charset="0"/>
              <a:buChar char="•"/>
            </a:pPr>
            <a:r>
              <a:rPr lang="en-US" dirty="0"/>
              <a:t>Daily</a:t>
            </a:r>
          </a:p>
          <a:p>
            <a:pPr marL="114300" indent="-457200">
              <a:buFont typeface="Arial" panose="020B0604020202020204" pitchFamily="34" charset="0"/>
              <a:buChar char="•"/>
            </a:pPr>
            <a:r>
              <a:rPr lang="en-US" dirty="0"/>
              <a:t>Seasonally</a:t>
            </a:r>
          </a:p>
          <a:p>
            <a:pPr marL="114300" indent="-457200">
              <a:buFont typeface="Arial" panose="020B0604020202020204" pitchFamily="34" charset="0"/>
              <a:buChar char="•"/>
            </a:pPr>
            <a:r>
              <a:rPr lang="en-US" dirty="0"/>
              <a:t>Permanently</a:t>
            </a:r>
          </a:p>
          <a:p>
            <a:pPr marL="114300" indent="-457200">
              <a:buFont typeface="Arial" panose="020B0604020202020204" pitchFamily="34" charset="0"/>
              <a:buChar char="•"/>
            </a:pPr>
            <a:r>
              <a:rPr lang="en-US" dirty="0"/>
              <a:t>Fuel stability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CD2651-0E12-EB75-C056-B9DB0F0DD244}"/>
              </a:ext>
            </a:extLst>
          </p:cNvPr>
          <p:cNvSpPr/>
          <p:nvPr/>
        </p:nvSpPr>
        <p:spPr>
          <a:xfrm>
            <a:off x="1903447" y="1623527"/>
            <a:ext cx="578498" cy="5411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D5F1FE-2BB9-1173-D7AA-DE42E3DBF3F4}"/>
              </a:ext>
            </a:extLst>
          </p:cNvPr>
          <p:cNvSpPr/>
          <p:nvPr/>
        </p:nvSpPr>
        <p:spPr>
          <a:xfrm>
            <a:off x="9697865" y="1633476"/>
            <a:ext cx="578498" cy="5411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1F4CB-6B8E-5FC8-C26A-20DE3F97AFAE}"/>
              </a:ext>
            </a:extLst>
          </p:cNvPr>
          <p:cNvSpPr/>
          <p:nvPr/>
        </p:nvSpPr>
        <p:spPr>
          <a:xfrm>
            <a:off x="5797419" y="1620417"/>
            <a:ext cx="578498" cy="5411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D501B-3423-EB6A-386E-F05A3DD1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8" y="173040"/>
            <a:ext cx="10515600" cy="1002618"/>
          </a:xfrm>
        </p:spPr>
        <p:txBody>
          <a:bodyPr/>
          <a:lstStyle/>
          <a:p>
            <a:r>
              <a:rPr lang="en-US" dirty="0"/>
              <a:t>Ground Source Heat Pumps in Texas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94749200-21F7-6999-3E62-92BBDAC17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7684" y="1460036"/>
            <a:ext cx="914400" cy="9144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8874DE29-4077-D036-192D-35132451D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799" y="1460036"/>
            <a:ext cx="914400" cy="914400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2E114C2B-B21F-B171-8C5A-6673992DC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9916" y="146003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7960AA-0587-4355-DFED-0B25C72AEC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14" y="4446752"/>
            <a:ext cx="1395172" cy="1395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774142-9392-DE1A-2071-2139F500C69B}"/>
              </a:ext>
            </a:extLst>
          </p:cNvPr>
          <p:cNvSpPr/>
          <p:nvPr/>
        </p:nvSpPr>
        <p:spPr>
          <a:xfrm>
            <a:off x="6749107" y="4763915"/>
            <a:ext cx="116089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&gt;60% Electric</a:t>
            </a:r>
          </a:p>
          <a:p>
            <a:pPr algn="ctr"/>
            <a:r>
              <a:rPr lang="en-US" sz="140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Resistance</a:t>
            </a:r>
          </a:p>
          <a:p>
            <a:pPr algn="ctr"/>
            <a:r>
              <a:rPr lang="en-US" sz="140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D8FA5-15E5-8E59-857C-062FE8C71072}"/>
              </a:ext>
            </a:extLst>
          </p:cNvPr>
          <p:cNvSpPr/>
          <p:nvPr/>
        </p:nvSpPr>
        <p:spPr>
          <a:xfrm>
            <a:off x="1150984" y="5283478"/>
            <a:ext cx="21378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Unaffected by weather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D3D315-D5BA-A70B-9AFD-A3C4B27328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3664" y="5342809"/>
            <a:ext cx="3254855" cy="18226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0D9C2F1-241A-0020-7F75-B21C631D3A88}"/>
              </a:ext>
            </a:extLst>
          </p:cNvPr>
          <p:cNvSpPr txBox="1">
            <a:spLocks/>
          </p:cNvSpPr>
          <p:nvPr/>
        </p:nvSpPr>
        <p:spPr>
          <a:xfrm>
            <a:off x="381048" y="6093875"/>
            <a:ext cx="11459995" cy="67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00CC"/>
                </a:solidFill>
              </a:rPr>
              <a:t>+ 30% Tax Credit Across the Board for 10 Years w/ Direct Pay</a:t>
            </a:r>
          </a:p>
        </p:txBody>
      </p:sp>
    </p:spTree>
    <p:extLst>
      <p:ext uri="{BB962C8B-B14F-4D97-AF65-F5344CB8AC3E}">
        <p14:creationId xmlns:p14="http://schemas.microsoft.com/office/powerpoint/2010/main" val="37548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animBg="1"/>
      <p:bldP spid="13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f09f44-3832-4039-aaca-72f2d500e70a">
      <Terms xmlns="http://schemas.microsoft.com/office/infopath/2007/PartnerControls"/>
    </lcf76f155ced4ddcb4097134ff3c332f>
    <TaxCatchAll xmlns="15960175-e7e7-4bb9-a939-727d330133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78E17D459064399171C5058A58D4E" ma:contentTypeVersion="17" ma:contentTypeDescription="Create a new document." ma:contentTypeScope="" ma:versionID="d7ff87b2856d3bbbde54e1b96b46e1b2">
  <xsd:schema xmlns:xsd="http://www.w3.org/2001/XMLSchema" xmlns:xs="http://www.w3.org/2001/XMLSchema" xmlns:p="http://schemas.microsoft.com/office/2006/metadata/properties" xmlns:ns2="15960175-e7e7-4bb9-a939-727d330133f0" xmlns:ns3="31f09f44-3832-4039-aaca-72f2d500e70a" targetNamespace="http://schemas.microsoft.com/office/2006/metadata/properties" ma:root="true" ma:fieldsID="eff154fc604fc14b293ff5f76acec783" ns2:_="" ns3:_="">
    <xsd:import namespace="15960175-e7e7-4bb9-a939-727d330133f0"/>
    <xsd:import namespace="31f09f44-3832-4039-aaca-72f2d500e7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60175-e7e7-4bb9-a939-727d330133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2b05be-7246-494b-a608-92d0e2aff87a}" ma:internalName="TaxCatchAll" ma:showField="CatchAllData" ma:web="15960175-e7e7-4bb9-a939-727d330133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09f44-3832-4039-aaca-72f2d500e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7c2d0bb-6a94-46c3-8301-5508322fa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3459AF-5DBD-46D9-B37A-3F4B0DE5A7F5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860a3d4-3670-4664-9304-cb328684a453"/>
    <ds:schemaRef ds:uri="http://schemas.microsoft.com/office/2006/documentManagement/types"/>
    <ds:schemaRef ds:uri="http://www.w3.org/XML/1998/namespace"/>
    <ds:schemaRef ds:uri="19662115-b4f1-4728-82a6-283b845fc57c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42676BB-ABF4-4A85-94EF-9058C9E0FD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508F8-602E-4C57-8A2F-F8C3C9872D8A}"/>
</file>

<file path=docProps/app.xml><?xml version="1.0" encoding="utf-8"?>
<Properties xmlns="http://schemas.openxmlformats.org/officeDocument/2006/extended-properties" xmlns:vt="http://schemas.openxmlformats.org/officeDocument/2006/docPropsVTypes">
  <TotalTime>6200</TotalTime>
  <Words>119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Ground Source Heat Pumps in Texas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Lange</dc:creator>
  <cp:lastModifiedBy>Will Lange</cp:lastModifiedBy>
  <cp:revision>39</cp:revision>
  <dcterms:created xsi:type="dcterms:W3CDTF">2021-02-22T23:55:34Z</dcterms:created>
  <dcterms:modified xsi:type="dcterms:W3CDTF">2023-09-11T18:50:41Z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0x0101005E4401E86F64CE4EB7560FBD7CEB829E</vt:lpwstr>
  </property>
</Properties>
</file>