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1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  <p:sldMasterId id="2147483748" r:id="rId2"/>
    <p:sldMasterId id="2147483794" r:id="rId3"/>
    <p:sldMasterId id="2147483800" r:id="rId4"/>
    <p:sldMasterId id="2147483823" r:id="rId5"/>
    <p:sldMasterId id="2147483861" r:id="rId6"/>
    <p:sldMasterId id="2147483886" r:id="rId7"/>
    <p:sldMasterId id="2147483890" r:id="rId8"/>
    <p:sldMasterId id="2147483894" r:id="rId9"/>
    <p:sldMasterId id="2147483898" r:id="rId10"/>
    <p:sldMasterId id="2147483902" r:id="rId11"/>
    <p:sldMasterId id="2147483925" r:id="rId12"/>
    <p:sldMasterId id="2147483929" r:id="rId13"/>
    <p:sldMasterId id="2147483936" r:id="rId14"/>
    <p:sldMasterId id="2147483951" r:id="rId15"/>
    <p:sldMasterId id="2147483962" r:id="rId16"/>
    <p:sldMasterId id="2147483966" r:id="rId17"/>
    <p:sldMasterId id="2147483990" r:id="rId18"/>
    <p:sldMasterId id="2147484017" r:id="rId19"/>
  </p:sldMasterIdLst>
  <p:notesMasterIdLst>
    <p:notesMasterId r:id="rId59"/>
  </p:notesMasterIdLst>
  <p:handoutMasterIdLst>
    <p:handoutMasterId r:id="rId60"/>
  </p:handoutMasterIdLst>
  <p:sldIdLst>
    <p:sldId id="648" r:id="rId20"/>
    <p:sldId id="637" r:id="rId21"/>
    <p:sldId id="592" r:id="rId22"/>
    <p:sldId id="320" r:id="rId23"/>
    <p:sldId id="321" r:id="rId24"/>
    <p:sldId id="322" r:id="rId25"/>
    <p:sldId id="758" r:id="rId26"/>
    <p:sldId id="723" r:id="rId27"/>
    <p:sldId id="747" r:id="rId28"/>
    <p:sldId id="319" r:id="rId29"/>
    <p:sldId id="742" r:id="rId30"/>
    <p:sldId id="635" r:id="rId31"/>
    <p:sldId id="650" r:id="rId32"/>
    <p:sldId id="656" r:id="rId33"/>
    <p:sldId id="661" r:id="rId34"/>
    <p:sldId id="651" r:id="rId35"/>
    <p:sldId id="649" r:id="rId36"/>
    <p:sldId id="760" r:id="rId37"/>
    <p:sldId id="761" r:id="rId38"/>
    <p:sldId id="759" r:id="rId39"/>
    <p:sldId id="733" r:id="rId40"/>
    <p:sldId id="764" r:id="rId41"/>
    <p:sldId id="614" r:id="rId42"/>
    <p:sldId id="622" r:id="rId43"/>
    <p:sldId id="647" r:id="rId44"/>
    <p:sldId id="644" r:id="rId45"/>
    <p:sldId id="646" r:id="rId46"/>
    <p:sldId id="617" r:id="rId47"/>
    <p:sldId id="329" r:id="rId48"/>
    <p:sldId id="722" r:id="rId49"/>
    <p:sldId id="745" r:id="rId50"/>
    <p:sldId id="636" r:id="rId51"/>
    <p:sldId id="756" r:id="rId52"/>
    <p:sldId id="607" r:id="rId53"/>
    <p:sldId id="762" r:id="rId54"/>
    <p:sldId id="763" r:id="rId55"/>
    <p:sldId id="631" r:id="rId56"/>
    <p:sldId id="765" r:id="rId57"/>
    <p:sldId id="587" r:id="rId58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hon Blackburn" initials="j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99E"/>
    <a:srgbClr val="FEBC18"/>
    <a:srgbClr val="E7EBF2"/>
    <a:srgbClr val="E3E7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6" autoAdjust="0"/>
    <p:restoredTop sz="82208" autoAdjust="0"/>
  </p:normalViewPr>
  <p:slideViewPr>
    <p:cSldViewPr>
      <p:cViewPr varScale="1">
        <p:scale>
          <a:sx n="75" d="100"/>
          <a:sy n="75" d="100"/>
        </p:scale>
        <p:origin x="8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0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1"/>
    </p:cViewPr>
  </p:sorterViewPr>
  <p:notesViewPr>
    <p:cSldViewPr>
      <p:cViewPr varScale="1">
        <p:scale>
          <a:sx n="57" d="100"/>
          <a:sy n="57" d="100"/>
        </p:scale>
        <p:origin x="1980" y="72"/>
      </p:cViewPr>
      <p:guideLst>
        <p:guide orient="horz" pos="292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61" Type="http://schemas.openxmlformats.org/officeDocument/2006/relationships/commentAuthors" Target="commentAuthor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arleneheydinger/Desktop/Annual%20TX-PACE%20Investment%20Char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7001987410057601E-2"/>
          <c:w val="0.98281249999999998"/>
          <c:h val="0.92028274482643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9AB4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35-4B7C-BE4B-9E043008E714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35-4B7C-BE4B-9E043008E714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35-4B7C-BE4B-9E043008E71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135-4B7C-BE4B-9E043008E714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135-4B7C-BE4B-9E043008E714}"/>
              </c:ext>
            </c:extLst>
          </c:dPt>
          <c:cat>
            <c:numRef>
              <c:f>Sheet1!$A$2:$A$21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-200</c:v>
                </c:pt>
                <c:pt idx="1">
                  <c:v>-160</c:v>
                </c:pt>
                <c:pt idx="2">
                  <c:v>-120</c:v>
                </c:pt>
                <c:pt idx="3">
                  <c:v>-80</c:v>
                </c:pt>
                <c:pt idx="4">
                  <c:v>-40</c:v>
                </c:pt>
                <c:pt idx="5">
                  <c:v>0</c:v>
                </c:pt>
                <c:pt idx="6">
                  <c:v>40</c:v>
                </c:pt>
                <c:pt idx="7">
                  <c:v>80</c:v>
                </c:pt>
                <c:pt idx="8">
                  <c:v>120</c:v>
                </c:pt>
                <c:pt idx="9">
                  <c:v>160</c:v>
                </c:pt>
                <c:pt idx="10">
                  <c:v>200</c:v>
                </c:pt>
                <c:pt idx="11">
                  <c:v>240</c:v>
                </c:pt>
                <c:pt idx="12">
                  <c:v>280</c:v>
                </c:pt>
                <c:pt idx="13">
                  <c:v>320</c:v>
                </c:pt>
                <c:pt idx="14">
                  <c:v>360</c:v>
                </c:pt>
                <c:pt idx="15">
                  <c:v>400</c:v>
                </c:pt>
                <c:pt idx="16">
                  <c:v>440</c:v>
                </c:pt>
                <c:pt idx="17">
                  <c:v>480</c:v>
                </c:pt>
                <c:pt idx="18">
                  <c:v>520</c:v>
                </c:pt>
                <c:pt idx="19">
                  <c:v>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135-4B7C-BE4B-9E043008E7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192600"/>
        <c:axId val="193192992"/>
      </c:barChart>
      <c:catAx>
        <c:axId val="193192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192992"/>
        <c:crosses val="autoZero"/>
        <c:auto val="1"/>
        <c:lblAlgn val="ctr"/>
        <c:lblOffset val="100"/>
        <c:noMultiLvlLbl val="0"/>
      </c:catAx>
      <c:valAx>
        <c:axId val="19319299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3192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7001987410057601E-2"/>
          <c:w val="0.98281249999999998"/>
          <c:h val="0.92028274482643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222-41F9-9A1B-B7A9258DAC01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222-41F9-9A1B-B7A9258DAC01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222-41F9-9A1B-B7A9258DAC01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222-41F9-9A1B-B7A9258DAC01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222-41F9-9A1B-B7A9258DAC01}"/>
              </c:ext>
            </c:extLst>
          </c:dPt>
          <c:cat>
            <c:numRef>
              <c:f>Sheet1!$A$2:$A$21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-200</c:v>
                </c:pt>
                <c:pt idx="1">
                  <c:v>-160</c:v>
                </c:pt>
                <c:pt idx="2">
                  <c:v>-120</c:v>
                </c:pt>
                <c:pt idx="3">
                  <c:v>-80</c:v>
                </c:pt>
                <c:pt idx="4">
                  <c:v>-40</c:v>
                </c:pt>
                <c:pt idx="5">
                  <c:v>0</c:v>
                </c:pt>
                <c:pt idx="6">
                  <c:v>40</c:v>
                </c:pt>
                <c:pt idx="7">
                  <c:v>80</c:v>
                </c:pt>
                <c:pt idx="8">
                  <c:v>120</c:v>
                </c:pt>
                <c:pt idx="9">
                  <c:v>160</c:v>
                </c:pt>
                <c:pt idx="10">
                  <c:v>200</c:v>
                </c:pt>
                <c:pt idx="11">
                  <c:v>240</c:v>
                </c:pt>
                <c:pt idx="12">
                  <c:v>280</c:v>
                </c:pt>
                <c:pt idx="13">
                  <c:v>320</c:v>
                </c:pt>
                <c:pt idx="14">
                  <c:v>360</c:v>
                </c:pt>
                <c:pt idx="15">
                  <c:v>400</c:v>
                </c:pt>
                <c:pt idx="16">
                  <c:v>440</c:v>
                </c:pt>
                <c:pt idx="17">
                  <c:v>480</c:v>
                </c:pt>
                <c:pt idx="18">
                  <c:v>520</c:v>
                </c:pt>
                <c:pt idx="19">
                  <c:v>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222-41F9-9A1B-B7A9258DAC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193384"/>
        <c:axId val="193193776"/>
      </c:barChart>
      <c:catAx>
        <c:axId val="193193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193776"/>
        <c:crosses val="autoZero"/>
        <c:auto val="1"/>
        <c:lblAlgn val="ctr"/>
        <c:lblOffset val="100"/>
        <c:noMultiLvlLbl val="0"/>
      </c:catAx>
      <c:valAx>
        <c:axId val="19319377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3193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281249999999998"/>
          <c:h val="0.92028274482643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9AB4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9AB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4A2-4FBC-97A1-AAD95E712BB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4A2-4FBC-97A1-AAD95E712BB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4A2-4FBC-97A1-AAD95E712BB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4A2-4FBC-97A1-AAD95E712BBB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84A2-4FBC-97A1-AAD95E712BBB}"/>
              </c:ext>
            </c:extLst>
          </c:dPt>
          <c:cat>
            <c:numRef>
              <c:f>Sheet1!$A$2:$A$21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40</c:v>
                </c:pt>
                <c:pt idx="10">
                  <c:v>40</c:v>
                </c:pt>
                <c:pt idx="11">
                  <c:v>40</c:v>
                </c:pt>
                <c:pt idx="12">
                  <c:v>40</c:v>
                </c:pt>
                <c:pt idx="13">
                  <c:v>40</c:v>
                </c:pt>
                <c:pt idx="14">
                  <c:v>40</c:v>
                </c:pt>
                <c:pt idx="15">
                  <c:v>40</c:v>
                </c:pt>
                <c:pt idx="16">
                  <c:v>40</c:v>
                </c:pt>
                <c:pt idx="17">
                  <c:v>40</c:v>
                </c:pt>
                <c:pt idx="18">
                  <c:v>40</c:v>
                </c:pt>
                <c:pt idx="19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4A2-4FBC-97A1-AAD95E712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194560"/>
        <c:axId val="301809608"/>
      </c:barChart>
      <c:catAx>
        <c:axId val="19319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809608"/>
        <c:crosses val="autoZero"/>
        <c:auto val="1"/>
        <c:lblAlgn val="ctr"/>
        <c:lblOffset val="100"/>
        <c:noMultiLvlLbl val="0"/>
      </c:catAx>
      <c:valAx>
        <c:axId val="30180960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319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Sheet1!$B$9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191919"/>
            </a:solidFill>
            <a:ln>
              <a:noFill/>
            </a:ln>
            <a:effectLst/>
          </c:spPr>
          <c:invertIfNegative val="0"/>
          <c:cat>
            <c:strRef>
              <c:f>Sheet1!$A$10:$A$14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
(1/1-9/16)</c:v>
                </c:pt>
              </c:strCache>
            </c:strRef>
          </c:cat>
          <c:val>
            <c:numRef>
              <c:f>Sheet1!$B$10:$B$14</c:f>
              <c:numCache>
                <c:formatCode>"$"#,##0.00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1E-7F48-B710-7C4C4C6B27C7}"/>
            </c:ext>
          </c:extLst>
        </c:ser>
        <c:ser>
          <c:idx val="1"/>
          <c:order val="1"/>
          <c:tx>
            <c:strRef>
              <c:f>Sheet1!$C$9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Sheet1!$A$10:$A$14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
(1/1-9/16)</c:v>
                </c:pt>
              </c:strCache>
            </c:strRef>
          </c:cat>
          <c:val>
            <c:numRef>
              <c:f>Sheet1!$C$10:$C$14</c:f>
              <c:numCache>
                <c:formatCode>"$"#,##0.00</c:formatCode>
                <c:ptCount val="5"/>
                <c:pt idx="0">
                  <c:v>0</c:v>
                </c:pt>
                <c:pt idx="1">
                  <c:v>3791722</c:v>
                </c:pt>
                <c:pt idx="2">
                  <c:v>3791722</c:v>
                </c:pt>
                <c:pt idx="3">
                  <c:v>3791722</c:v>
                </c:pt>
                <c:pt idx="4">
                  <c:v>3791722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1E-7F48-B710-7C4C4C6B27C7}"/>
            </c:ext>
          </c:extLst>
        </c:ser>
        <c:ser>
          <c:idx val="2"/>
          <c:order val="2"/>
          <c:tx>
            <c:strRef>
              <c:f>Sheet1!$D$9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24789C"/>
            </a:solidFill>
            <a:ln>
              <a:noFill/>
            </a:ln>
            <a:effectLst/>
          </c:spPr>
          <c:invertIfNegative val="0"/>
          <c:cat>
            <c:strRef>
              <c:f>Sheet1!$A$10:$A$14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
(1/1-9/16)</c:v>
                </c:pt>
              </c:strCache>
            </c:strRef>
          </c:cat>
          <c:val>
            <c:numRef>
              <c:f>Sheet1!$D$10:$D$14</c:f>
              <c:numCache>
                <c:formatCode>"$"#,##0.00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29745920</c:v>
                </c:pt>
                <c:pt idx="3">
                  <c:v>29745920</c:v>
                </c:pt>
                <c:pt idx="4">
                  <c:v>29745920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1E-7F48-B710-7C4C4C6B27C7}"/>
            </c:ext>
          </c:extLst>
        </c:ser>
        <c:ser>
          <c:idx val="3"/>
          <c:order val="3"/>
          <c:tx>
            <c:strRef>
              <c:f>Sheet1!$E$9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DBC16"/>
            </a:solidFill>
            <a:ln>
              <a:noFill/>
            </a:ln>
            <a:effectLst/>
          </c:spPr>
          <c:invertIfNegative val="0"/>
          <c:cat>
            <c:strRef>
              <c:f>Sheet1!$A$10:$A$14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
(1/1-9/16)</c:v>
                </c:pt>
              </c:strCache>
            </c:strRef>
          </c:cat>
          <c:val>
            <c:numRef>
              <c:f>Sheet1!$E$10:$E$14</c:f>
              <c:numCache>
                <c:formatCode>"$"#,##0.00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9227053</c:v>
                </c:pt>
                <c:pt idx="4">
                  <c:v>9227053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01E-7F48-B710-7C4C4C6B27C7}"/>
            </c:ext>
          </c:extLst>
        </c:ser>
        <c:ser>
          <c:idx val="4"/>
          <c:order val="4"/>
          <c:tx>
            <c:strRef>
              <c:f>Sheet1!$F$9</c:f>
              <c:strCache>
                <c:ptCount val="1"/>
                <c:pt idx="0">
                  <c:v>2019 (1/1-9/16)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Sheet1!$A$10:$A$14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
(1/1-9/16)</c:v>
                </c:pt>
              </c:strCache>
            </c:strRef>
          </c:cat>
          <c:val>
            <c:numRef>
              <c:f>Sheet1!$F$10:$F$14</c:f>
              <c:numCache>
                <c:formatCode>"$"#,##0.00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50105675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1E-7F48-B710-7C4C4C6B27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53353056"/>
        <c:axId val="1953316432"/>
      </c:barChart>
      <c:catAx>
        <c:axId val="195335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3316432"/>
        <c:crosses val="autoZero"/>
        <c:auto val="1"/>
        <c:lblAlgn val="ctr"/>
        <c:lblOffset val="100"/>
        <c:noMultiLvlLbl val="0"/>
      </c:catAx>
      <c:valAx>
        <c:axId val="195331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3353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45508978534548"/>
          <c:y val="0.90238051336384961"/>
          <c:w val="0.77935942254489288"/>
          <c:h val="9.5182736140789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0D217-59CE-4A56-9DEA-15F364155708}" type="datetimeFigureOut">
              <a:rPr lang="en-US" smtClean="0"/>
              <a:t>9/14/19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A1DD4-4DF6-448B-880E-BBBB2633B4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23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EA881-066D-4C03-9D67-F83AC41EC27B}" type="datetimeFigureOut">
              <a:rPr lang="en-GB" smtClean="0"/>
              <a:t>14/09/2019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A275B-7175-4CB0-8986-6C10B4313CC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67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180" y="4415156"/>
            <a:ext cx="5487640" cy="4183697"/>
          </a:xfrm>
          <a:prstGeom prst="rect">
            <a:avLst/>
          </a:prstGeom>
        </p:spPr>
        <p:txBody>
          <a:bodyPr lIns="90443" tIns="45222" rIns="90443" bIns="45222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A275B-7175-4CB0-8986-6C10B4313CC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832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698500" y="4483577"/>
            <a:ext cx="5588000" cy="42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96" tIns="46147" rIns="92296" bIns="46147"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9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901" indent="-288423" defTabSz="9389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3694" indent="-230739" defTabSz="9389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5172" indent="-230739" defTabSz="9389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6648" indent="-230739" defTabSz="9389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127" indent="-230739" defTabSz="9389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9603" indent="-230739" defTabSz="9389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1081" indent="-230739" defTabSz="9389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2558" indent="-230739" defTabSz="9389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598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A275B-7175-4CB0-8986-6C10B4313CCD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3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7"/>
          </a:xfrm>
          <a:prstGeom prst="rect">
            <a:avLst/>
          </a:prstGeom>
        </p:spPr>
        <p:txBody>
          <a:bodyPr lIns="92307" tIns="46153" rIns="92307" bIns="4615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27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A275B-7175-4CB0-8986-6C10B4313CC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473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A275B-7175-4CB0-8986-6C10B4313CCD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219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A275B-7175-4CB0-8986-6C10B4313CCD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154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A275B-7175-4CB0-8986-6C10B4313CCD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439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A275B-7175-4CB0-8986-6C10B4313CCD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27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FINANCING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Assessment: $1,304,352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Utility Incentives: $30,000Term: 20 years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DETAILSSquare footage: 200,418Year Built: 1984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A275B-7175-4CB0-8986-6C10B4313CCD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97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0281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840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A275B-7175-4CB0-8986-6C10B4313CCD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322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A275B-7175-4CB0-8986-6C10B4313CCD}" type="slidenum">
              <a:rPr lang="en-GB" smtClean="0">
                <a:solidFill>
                  <a:prstClr val="black"/>
                </a:solidFill>
              </a:rPr>
              <a:pPr/>
              <a:t>28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97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A275B-7175-4CB0-8986-6C10B4313CCD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05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A275B-7175-4CB0-8986-6C10B4313CCD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872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A275B-7175-4CB0-8986-6C10B4313CCD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5380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A275B-7175-4CB0-8986-6C10B4313CCD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996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A275B-7175-4CB0-8986-6C10B4313CCD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87641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A275B-7175-4CB0-8986-6C10B4313CCD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904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What does</a:t>
            </a:r>
            <a:r>
              <a:rPr lang="en-US" baseline="0" dirty="0"/>
              <a:t> “open market” mean?</a:t>
            </a:r>
          </a:p>
          <a:p>
            <a:r>
              <a:rPr lang="en-US" baseline="0" dirty="0"/>
              <a:t>Who is the administrator’s client?</a:t>
            </a:r>
          </a:p>
          <a:p>
            <a:r>
              <a:rPr lang="en-US" baseline="0" dirty="0"/>
              <a:t>Who gets to play in the local economy you are creating?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A275B-7175-4CB0-8986-6C10B4313CCD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0906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0072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82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36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02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A275B-7175-4CB0-8986-6C10B4313CCD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915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A275B-7175-4CB0-8986-6C10B4313CCD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765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646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New application of assessment districts:</a:t>
            </a:r>
          </a:p>
          <a:p>
            <a:r>
              <a:rPr lang="en-US" dirty="0"/>
              <a:t>-water and sewer</a:t>
            </a:r>
            <a:r>
              <a:rPr lang="en-US" baseline="0" dirty="0"/>
              <a:t> service</a:t>
            </a:r>
          </a:p>
          <a:p>
            <a:r>
              <a:rPr lang="en-US" baseline="0" dirty="0"/>
              <a:t>-parks</a:t>
            </a:r>
          </a:p>
          <a:p>
            <a:r>
              <a:rPr lang="en-US" baseline="0" dirty="0"/>
              <a:t>-sidewalks</a:t>
            </a:r>
          </a:p>
          <a:p>
            <a:r>
              <a:rPr lang="en-US" baseline="0" dirty="0"/>
              <a:t>-lighting</a:t>
            </a:r>
          </a:p>
          <a:p>
            <a:r>
              <a:rPr lang="en-US" baseline="0" dirty="0"/>
              <a:t>-downtown renewal</a:t>
            </a:r>
          </a:p>
          <a:p>
            <a:r>
              <a:rPr lang="en-US" baseline="0" dirty="0"/>
              <a:t>-PACE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7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1526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black6572\Dropbox\PACE\Marketing Materials\TPA Material\LOGOS\On Screen (RGB)\TPA-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936" y="501650"/>
            <a:ext cx="1872208" cy="501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374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797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0633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black6572\Dropbox\PACE\Marketing Materials\TPA Material\LOGOS\On Screen (RGB)\TPA-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936" y="501650"/>
            <a:ext cx="1872208" cy="501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777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663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942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63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black6572\Dropbox\PACE\Marketing Materials\TPA Material\LOGOS\On Screen (RGB)\TPA-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936" y="501650"/>
            <a:ext cx="1872208" cy="501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367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7586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66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127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49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black6572\Dropbox\PACE\Marketing Materials\TPA Material\LOGOS\On Screen (RGB)\TPA-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936" y="501650"/>
            <a:ext cx="1872208" cy="501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709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3641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28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6456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2415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black6572\Dropbox\PACE\Marketing Materials\TPA Material\LOGOS\On Screen (RGB)\TPA-RGB.jp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576" y="1196752"/>
            <a:ext cx="4625975" cy="12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691680" y="3068960"/>
            <a:ext cx="7115175" cy="10660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cap="all" baseline="0">
                <a:solidFill>
                  <a:srgbClr val="21799E"/>
                </a:solidFill>
                <a:latin typeface="Futura Book" panose="020B0800000000000000" pitchFamily="34" charset="0"/>
              </a:defRPr>
            </a:lvl1pPr>
            <a:lvl2pPr marL="457200" indent="0">
              <a:buNone/>
              <a:defRPr cap="all" baseline="0">
                <a:solidFill>
                  <a:srgbClr val="FEBC18"/>
                </a:solidFill>
                <a:latin typeface="Futura Book" panose="020B0800000000000000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691680" y="4581128"/>
            <a:ext cx="6767513" cy="107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cap="all" baseline="0">
                <a:solidFill>
                  <a:srgbClr val="FEBC18"/>
                </a:solidFill>
                <a:latin typeface="Futura Book" panose="020B08000000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2612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9280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7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49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black6572\Dropbox\PACE\Marketing Materials\TPA Material\LOGOS\On Screen (RGB)\TPA-RGB.jp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576" y="1196752"/>
            <a:ext cx="4625975" cy="12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691680" y="3068960"/>
            <a:ext cx="7115175" cy="10660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cap="all" baseline="0">
                <a:solidFill>
                  <a:srgbClr val="21799E"/>
                </a:solidFill>
                <a:latin typeface="Futura Book" panose="020B0800000000000000" pitchFamily="34" charset="0"/>
              </a:defRPr>
            </a:lvl1pPr>
            <a:lvl2pPr marL="457200" indent="0">
              <a:buNone/>
              <a:defRPr cap="all" baseline="0">
                <a:solidFill>
                  <a:srgbClr val="FEBC18"/>
                </a:solidFill>
                <a:latin typeface="Futura Book" panose="020B0800000000000000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691680" y="4581128"/>
            <a:ext cx="6767513" cy="107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cap="all" baseline="0">
                <a:solidFill>
                  <a:srgbClr val="FEBC18"/>
                </a:solidFill>
                <a:latin typeface="Futura Book" panose="020B08000000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028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black6572\Dropbox\PACE\Marketing Materials\TPA Material\LOGOS\On Screen (RGB)\TPA-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936" y="501650"/>
            <a:ext cx="1872208" cy="501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752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7288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4025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4717-093C-4C6C-8D68-9992E6974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29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4717-093C-4C6C-8D68-9992E6974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42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4717-093C-4C6C-8D68-9992E6974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20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4717-093C-4C6C-8D68-9992E6974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17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4717-093C-4C6C-8D68-9992E6974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7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4717-093C-4C6C-8D68-9992E6974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96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4717-093C-4C6C-8D68-9992E6974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8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6912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4717-093C-4C6C-8D68-9992E6974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11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4717-093C-4C6C-8D68-9992E6974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55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4717-093C-4C6C-8D68-9992E6974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37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4717-093C-4C6C-8D68-9992E6974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01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168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52430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black6572\Dropbox\PACE\Marketing Materials\TPA Material\LOGOS\On Screen (RGB)\TPA-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936" y="501650"/>
            <a:ext cx="1872208" cy="501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8672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937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778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4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black6572\Dropbox\PACE\Marketing Materials\TPA Material\LOGOS\On Screen (RGB)\TPA-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936" y="501650"/>
            <a:ext cx="1872208" cy="501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3435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1619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15"/>
            <a:ext cx="7589520" cy="82296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44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" y="1267655"/>
            <a:ext cx="9143989" cy="555725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86AAD-7F6F-4ED7-A5A2-55CFB15BF8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953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6099A-D3AA-4EF8-A14B-F9F985298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528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black6572\Dropbox\PACE\Marketing Materials\TPA Material\LOGOS\On Screen (RGB)\TPA-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936" y="501650"/>
            <a:ext cx="1872208" cy="501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4915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354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788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black6572\Dropbox\PACE\Marketing Materials\TPA Material\LOGOS\On Screen (RGB)\TPA-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936" y="501650"/>
            <a:ext cx="1872208" cy="501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822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386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888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665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64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960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1619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15"/>
            <a:ext cx="7589520" cy="82296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44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" y="1267655"/>
            <a:ext cx="9143989" cy="555725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86AAD-7F6F-4ED7-A5A2-55CFB15BF8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413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6099A-D3AA-4EF8-A14B-F9F985298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685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2801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715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738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black6572\Dropbox\PACE\Marketing Materials\TPA Material\LOGOS\On Screen (RGB)\TPA-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936" y="501650"/>
            <a:ext cx="1872208" cy="501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2748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0277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26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540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047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5448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1619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15"/>
            <a:ext cx="7589520" cy="82296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44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" y="1267655"/>
            <a:ext cx="9143989" cy="555725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86AAD-7F6F-4ED7-A5A2-55CFB15BF8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362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6099A-D3AA-4EF8-A14B-F9F985298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71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482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2197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theme" Target="../theme/theme19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2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200"/>
            <a:ext cx="7886700" cy="990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0" name="Group 59"/>
          <p:cNvGrpSpPr>
            <a:grpSpLocks/>
          </p:cNvGrpSpPr>
          <p:nvPr userDrawn="1"/>
        </p:nvGrpSpPr>
        <p:grpSpPr bwMode="auto">
          <a:xfrm>
            <a:off x="4564" y="-14190"/>
            <a:ext cx="9144000" cy="977810"/>
            <a:chOff x="-414" y="2069"/>
            <a:chExt cx="12220" cy="1180"/>
          </a:xfrm>
        </p:grpSpPr>
        <p:sp>
          <p:nvSpPr>
            <p:cNvPr id="61" name="Freeform 60"/>
            <p:cNvSpPr>
              <a:spLocks/>
            </p:cNvSpPr>
            <p:nvPr userDrawn="1"/>
          </p:nvSpPr>
          <p:spPr bwMode="auto">
            <a:xfrm>
              <a:off x="-414" y="2069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58" name="Group 57"/>
          <p:cNvGrpSpPr>
            <a:grpSpLocks/>
          </p:cNvGrpSpPr>
          <p:nvPr userDrawn="1"/>
        </p:nvGrpSpPr>
        <p:grpSpPr bwMode="auto">
          <a:xfrm>
            <a:off x="0" y="5479380"/>
            <a:ext cx="9144000" cy="1378620"/>
            <a:chOff x="10" y="10"/>
            <a:chExt cx="12220" cy="1180"/>
          </a:xfrm>
        </p:grpSpPr>
        <p:sp>
          <p:nvSpPr>
            <p:cNvPr id="59" name="Freeform 58"/>
            <p:cNvSpPr>
              <a:spLocks/>
            </p:cNvSpPr>
            <p:nvPr userDrawn="1"/>
          </p:nvSpPr>
          <p:spPr bwMode="auto">
            <a:xfrm>
              <a:off x="10" y="10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7" name="Group 6"/>
          <p:cNvGrpSpPr>
            <a:grpSpLocks/>
          </p:cNvGrpSpPr>
          <p:nvPr userDrawn="1"/>
        </p:nvGrpSpPr>
        <p:grpSpPr bwMode="auto">
          <a:xfrm>
            <a:off x="1384300" y="5479380"/>
            <a:ext cx="7759700" cy="1358900"/>
            <a:chOff x="10" y="13690"/>
            <a:chExt cx="12220" cy="2140"/>
          </a:xfrm>
        </p:grpSpPr>
        <p:grpSp>
          <p:nvGrpSpPr>
            <p:cNvPr id="8" name="Group 7"/>
            <p:cNvGrpSpPr>
              <a:grpSpLocks/>
            </p:cNvGrpSpPr>
            <p:nvPr userDrawn="1"/>
          </p:nvGrpSpPr>
          <p:grpSpPr bwMode="auto">
            <a:xfrm>
              <a:off x="10" y="13690"/>
              <a:ext cx="12220" cy="2140"/>
              <a:chOff x="10" y="13690"/>
              <a:chExt cx="12220" cy="2140"/>
            </a:xfrm>
          </p:grpSpPr>
          <p:sp>
            <p:nvSpPr>
              <p:cNvPr id="57" name="Freeform 56"/>
              <p:cNvSpPr>
                <a:spLocks/>
              </p:cNvSpPr>
              <p:nvPr userDrawn="1"/>
            </p:nvSpPr>
            <p:spPr bwMode="auto">
              <a:xfrm>
                <a:off x="10" y="13690"/>
                <a:ext cx="12220" cy="2140"/>
              </a:xfrm>
              <a:custGeom>
                <a:avLst/>
                <a:gdLst>
                  <a:gd name="T0" fmla="+- 0 10 10"/>
                  <a:gd name="T1" fmla="*/ T0 w 12220"/>
                  <a:gd name="T2" fmla="+- 0 15830 13690"/>
                  <a:gd name="T3" fmla="*/ 15830 h 2140"/>
                  <a:gd name="T4" fmla="+- 0 12230 10"/>
                  <a:gd name="T5" fmla="*/ T4 w 12220"/>
                  <a:gd name="T6" fmla="+- 0 15830 13690"/>
                  <a:gd name="T7" fmla="*/ 15830 h 2140"/>
                  <a:gd name="T8" fmla="+- 0 12230 10"/>
                  <a:gd name="T9" fmla="*/ T8 w 12220"/>
                  <a:gd name="T10" fmla="+- 0 13690 13690"/>
                  <a:gd name="T11" fmla="*/ 13690 h 2140"/>
                  <a:gd name="T12" fmla="+- 0 10 10"/>
                  <a:gd name="T13" fmla="*/ T12 w 12220"/>
                  <a:gd name="T14" fmla="+- 0 13690 13690"/>
                  <a:gd name="T15" fmla="*/ 13690 h 2140"/>
                  <a:gd name="T16" fmla="+- 0 10 10"/>
                  <a:gd name="T17" fmla="*/ T16 w 12220"/>
                  <a:gd name="T18" fmla="+- 0 15830 13690"/>
                  <a:gd name="T19" fmla="*/ 15830 h 21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220" h="2140">
                    <a:moveTo>
                      <a:pt x="0" y="2140"/>
                    </a:moveTo>
                    <a:lnTo>
                      <a:pt x="12220" y="2140"/>
                    </a:lnTo>
                    <a:lnTo>
                      <a:pt x="12220" y="0"/>
                    </a:lnTo>
                    <a:lnTo>
                      <a:pt x="0" y="0"/>
                    </a:lnTo>
                    <a:lnTo>
                      <a:pt x="0" y="2140"/>
                    </a:lnTo>
                    <a:close/>
                  </a:path>
                </a:pathLst>
              </a:custGeom>
              <a:solidFill>
                <a:srgbClr val="2179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" name="Group 8"/>
            <p:cNvGrpSpPr>
              <a:grpSpLocks/>
            </p:cNvGrpSpPr>
            <p:nvPr userDrawn="1"/>
          </p:nvGrpSpPr>
          <p:grpSpPr bwMode="auto">
            <a:xfrm>
              <a:off x="10831" y="14980"/>
              <a:ext cx="58" cy="71"/>
              <a:chOff x="10831" y="14980"/>
              <a:chExt cx="58" cy="71"/>
            </a:xfrm>
          </p:grpSpPr>
          <p:sp>
            <p:nvSpPr>
              <p:cNvPr id="56" name="Freeform 55"/>
              <p:cNvSpPr>
                <a:spLocks/>
              </p:cNvSpPr>
              <p:nvPr userDrawn="1"/>
            </p:nvSpPr>
            <p:spPr bwMode="auto">
              <a:xfrm>
                <a:off x="10831" y="14980"/>
                <a:ext cx="58" cy="71"/>
              </a:xfrm>
              <a:custGeom>
                <a:avLst/>
                <a:gdLst>
                  <a:gd name="T0" fmla="+- 0 10831 10831"/>
                  <a:gd name="T1" fmla="*/ T0 w 58"/>
                  <a:gd name="T2" fmla="+- 0 14980 14980"/>
                  <a:gd name="T3" fmla="*/ 14980 h 71"/>
                  <a:gd name="T4" fmla="+- 0 10831 10831"/>
                  <a:gd name="T5" fmla="*/ T4 w 58"/>
                  <a:gd name="T6" fmla="+- 0 15050 14980"/>
                  <a:gd name="T7" fmla="*/ 15050 h 71"/>
                  <a:gd name="T8" fmla="+- 0 10838 10831"/>
                  <a:gd name="T9" fmla="*/ T8 w 58"/>
                  <a:gd name="T10" fmla="+- 0 15050 14980"/>
                  <a:gd name="T11" fmla="*/ 15050 h 71"/>
                  <a:gd name="T12" fmla="+- 0 10861 10831"/>
                  <a:gd name="T13" fmla="*/ T12 w 58"/>
                  <a:gd name="T14" fmla="+- 0 15048 14980"/>
                  <a:gd name="T15" fmla="*/ 15048 h 71"/>
                  <a:gd name="T16" fmla="+- 0 10880 10831"/>
                  <a:gd name="T17" fmla="*/ T16 w 58"/>
                  <a:gd name="T18" fmla="+- 0 15038 14980"/>
                  <a:gd name="T19" fmla="*/ 15038 h 71"/>
                  <a:gd name="T20" fmla="+- 0 10888 10831"/>
                  <a:gd name="T21" fmla="*/ T20 w 58"/>
                  <a:gd name="T22" fmla="+- 0 15016 14980"/>
                  <a:gd name="T23" fmla="*/ 15016 h 71"/>
                  <a:gd name="T24" fmla="+- 0 10888 10831"/>
                  <a:gd name="T25" fmla="*/ T24 w 58"/>
                  <a:gd name="T26" fmla="+- 0 15015 14980"/>
                  <a:gd name="T27" fmla="*/ 15015 h 71"/>
                  <a:gd name="T28" fmla="+- 0 10880 10831"/>
                  <a:gd name="T29" fmla="*/ T28 w 58"/>
                  <a:gd name="T30" fmla="+- 0 14992 14980"/>
                  <a:gd name="T31" fmla="*/ 14992 h 71"/>
                  <a:gd name="T32" fmla="+- 0 10862 10831"/>
                  <a:gd name="T33" fmla="*/ T32 w 58"/>
                  <a:gd name="T34" fmla="+- 0 14982 14980"/>
                  <a:gd name="T35" fmla="*/ 14982 h 71"/>
                  <a:gd name="T36" fmla="+- 0 10839 10831"/>
                  <a:gd name="T37" fmla="*/ T36 w 58"/>
                  <a:gd name="T38" fmla="+- 0 14980 14980"/>
                  <a:gd name="T39" fmla="*/ 14980 h 71"/>
                  <a:gd name="T40" fmla="+- 0 10831 10831"/>
                  <a:gd name="T41" fmla="*/ T40 w 58"/>
                  <a:gd name="T42" fmla="+- 0 14980 14980"/>
                  <a:gd name="T43" fmla="*/ 14980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58" h="71">
                    <a:moveTo>
                      <a:pt x="0" y="0"/>
                    </a:moveTo>
                    <a:lnTo>
                      <a:pt x="0" y="70"/>
                    </a:lnTo>
                    <a:lnTo>
                      <a:pt x="7" y="70"/>
                    </a:lnTo>
                    <a:lnTo>
                      <a:pt x="30" y="68"/>
                    </a:lnTo>
                    <a:lnTo>
                      <a:pt x="49" y="58"/>
                    </a:lnTo>
                    <a:lnTo>
                      <a:pt x="57" y="36"/>
                    </a:lnTo>
                    <a:lnTo>
                      <a:pt x="57" y="35"/>
                    </a:lnTo>
                    <a:lnTo>
                      <a:pt x="49" y="12"/>
                    </a:lnTo>
                    <a:lnTo>
                      <a:pt x="31" y="2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0" name="Group 9"/>
            <p:cNvGrpSpPr>
              <a:grpSpLocks/>
            </p:cNvGrpSpPr>
            <p:nvPr userDrawn="1"/>
          </p:nvGrpSpPr>
          <p:grpSpPr bwMode="auto">
            <a:xfrm>
              <a:off x="9280" y="15003"/>
              <a:ext cx="67" cy="79"/>
              <a:chOff x="9280" y="15003"/>
              <a:chExt cx="67" cy="79"/>
            </a:xfrm>
          </p:grpSpPr>
          <p:sp>
            <p:nvSpPr>
              <p:cNvPr id="55" name="Freeform 54"/>
              <p:cNvSpPr>
                <a:spLocks/>
              </p:cNvSpPr>
              <p:nvPr userDrawn="1"/>
            </p:nvSpPr>
            <p:spPr bwMode="auto">
              <a:xfrm>
                <a:off x="9280" y="15003"/>
                <a:ext cx="67" cy="79"/>
              </a:xfrm>
              <a:custGeom>
                <a:avLst/>
                <a:gdLst>
                  <a:gd name="T0" fmla="+- 0 9314 9280"/>
                  <a:gd name="T1" fmla="*/ T0 w 67"/>
                  <a:gd name="T2" fmla="+- 0 15003 15003"/>
                  <a:gd name="T3" fmla="*/ 15003 h 79"/>
                  <a:gd name="T4" fmla="+- 0 9280 9280"/>
                  <a:gd name="T5" fmla="*/ T4 w 67"/>
                  <a:gd name="T6" fmla="+- 0 15081 15003"/>
                  <a:gd name="T7" fmla="*/ 15081 h 79"/>
                  <a:gd name="T8" fmla="+- 0 9347 9280"/>
                  <a:gd name="T9" fmla="*/ T8 w 67"/>
                  <a:gd name="T10" fmla="+- 0 15081 15003"/>
                  <a:gd name="T11" fmla="*/ 15081 h 79"/>
                  <a:gd name="T12" fmla="+- 0 9314 9280"/>
                  <a:gd name="T13" fmla="*/ T12 w 67"/>
                  <a:gd name="T14" fmla="+- 0 15003 15003"/>
                  <a:gd name="T15" fmla="*/ 15003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7" h="79">
                    <a:moveTo>
                      <a:pt x="34" y="0"/>
                    </a:moveTo>
                    <a:lnTo>
                      <a:pt x="0" y="78"/>
                    </a:lnTo>
                    <a:lnTo>
                      <a:pt x="67" y="7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1" name="Group 10"/>
            <p:cNvGrpSpPr>
              <a:grpSpLocks/>
            </p:cNvGrpSpPr>
            <p:nvPr userDrawn="1"/>
          </p:nvGrpSpPr>
          <p:grpSpPr bwMode="auto">
            <a:xfrm>
              <a:off x="10478" y="14977"/>
              <a:ext cx="150" cy="156"/>
              <a:chOff x="10478" y="14977"/>
              <a:chExt cx="150" cy="156"/>
            </a:xfrm>
          </p:grpSpPr>
          <p:sp>
            <p:nvSpPr>
              <p:cNvPr id="54" name="Freeform 53"/>
              <p:cNvSpPr>
                <a:spLocks/>
              </p:cNvSpPr>
              <p:nvPr userDrawn="1"/>
            </p:nvSpPr>
            <p:spPr bwMode="auto">
              <a:xfrm>
                <a:off x="10478" y="14977"/>
                <a:ext cx="150" cy="156"/>
              </a:xfrm>
              <a:custGeom>
                <a:avLst/>
                <a:gdLst>
                  <a:gd name="T0" fmla="+- 0 10552 10478"/>
                  <a:gd name="T1" fmla="*/ T0 w 150"/>
                  <a:gd name="T2" fmla="+- 0 14977 14977"/>
                  <a:gd name="T3" fmla="*/ 14977 h 156"/>
                  <a:gd name="T4" fmla="+- 0 10494 10478"/>
                  <a:gd name="T5" fmla="*/ T4 w 150"/>
                  <a:gd name="T6" fmla="+- 0 15005 14977"/>
                  <a:gd name="T7" fmla="*/ 15005 h 156"/>
                  <a:gd name="T8" fmla="+- 0 10478 10478"/>
                  <a:gd name="T9" fmla="*/ T8 w 150"/>
                  <a:gd name="T10" fmla="+- 0 15045 14977"/>
                  <a:gd name="T11" fmla="*/ 15045 h 156"/>
                  <a:gd name="T12" fmla="+- 0 10481 10478"/>
                  <a:gd name="T13" fmla="*/ T12 w 150"/>
                  <a:gd name="T14" fmla="+- 0 15071 14977"/>
                  <a:gd name="T15" fmla="*/ 15071 h 156"/>
                  <a:gd name="T16" fmla="+- 0 10489 10478"/>
                  <a:gd name="T17" fmla="*/ T16 w 150"/>
                  <a:gd name="T18" fmla="+- 0 15094 14977"/>
                  <a:gd name="T19" fmla="*/ 15094 h 156"/>
                  <a:gd name="T20" fmla="+- 0 10501 10478"/>
                  <a:gd name="T21" fmla="*/ T20 w 150"/>
                  <a:gd name="T22" fmla="+- 0 15111 14977"/>
                  <a:gd name="T23" fmla="*/ 15111 h 156"/>
                  <a:gd name="T24" fmla="+- 0 10517 10478"/>
                  <a:gd name="T25" fmla="*/ T24 w 150"/>
                  <a:gd name="T26" fmla="+- 0 15124 14977"/>
                  <a:gd name="T27" fmla="*/ 15124 h 156"/>
                  <a:gd name="T28" fmla="+- 0 10536 10478"/>
                  <a:gd name="T29" fmla="*/ T28 w 150"/>
                  <a:gd name="T30" fmla="+- 0 15132 14977"/>
                  <a:gd name="T31" fmla="*/ 15132 h 156"/>
                  <a:gd name="T32" fmla="+- 0 10562 10478"/>
                  <a:gd name="T33" fmla="*/ T32 w 150"/>
                  <a:gd name="T34" fmla="+- 0 15130 14977"/>
                  <a:gd name="T35" fmla="*/ 15130 h 156"/>
                  <a:gd name="T36" fmla="+- 0 10616 10478"/>
                  <a:gd name="T37" fmla="*/ T36 w 150"/>
                  <a:gd name="T38" fmla="+- 0 15096 14977"/>
                  <a:gd name="T39" fmla="*/ 15096 h 156"/>
                  <a:gd name="T40" fmla="+- 0 10627 10478"/>
                  <a:gd name="T41" fmla="*/ T40 w 150"/>
                  <a:gd name="T42" fmla="+- 0 15057 14977"/>
                  <a:gd name="T43" fmla="*/ 15057 h 156"/>
                  <a:gd name="T44" fmla="+- 0 10624 10478"/>
                  <a:gd name="T45" fmla="*/ T44 w 150"/>
                  <a:gd name="T46" fmla="+- 0 15034 14977"/>
                  <a:gd name="T47" fmla="*/ 15034 h 156"/>
                  <a:gd name="T48" fmla="+- 0 10585 10478"/>
                  <a:gd name="T49" fmla="*/ T48 w 150"/>
                  <a:gd name="T50" fmla="+- 0 14984 14977"/>
                  <a:gd name="T51" fmla="*/ 14984 h 156"/>
                  <a:gd name="T52" fmla="+- 0 10552 10478"/>
                  <a:gd name="T53" fmla="*/ T52 w 150"/>
                  <a:gd name="T54" fmla="+- 0 14977 14977"/>
                  <a:gd name="T55" fmla="*/ 14977 h 1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150" h="156">
                    <a:moveTo>
                      <a:pt x="74" y="0"/>
                    </a:moveTo>
                    <a:lnTo>
                      <a:pt x="16" y="28"/>
                    </a:lnTo>
                    <a:lnTo>
                      <a:pt x="0" y="68"/>
                    </a:lnTo>
                    <a:lnTo>
                      <a:pt x="3" y="94"/>
                    </a:lnTo>
                    <a:lnTo>
                      <a:pt x="11" y="117"/>
                    </a:lnTo>
                    <a:lnTo>
                      <a:pt x="23" y="134"/>
                    </a:lnTo>
                    <a:lnTo>
                      <a:pt x="39" y="147"/>
                    </a:lnTo>
                    <a:lnTo>
                      <a:pt x="58" y="155"/>
                    </a:lnTo>
                    <a:lnTo>
                      <a:pt x="84" y="153"/>
                    </a:lnTo>
                    <a:lnTo>
                      <a:pt x="138" y="119"/>
                    </a:lnTo>
                    <a:lnTo>
                      <a:pt x="149" y="80"/>
                    </a:lnTo>
                    <a:lnTo>
                      <a:pt x="146" y="57"/>
                    </a:lnTo>
                    <a:lnTo>
                      <a:pt x="107" y="7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2" name="Group 11"/>
            <p:cNvGrpSpPr>
              <a:grpSpLocks/>
            </p:cNvGrpSpPr>
            <p:nvPr userDrawn="1"/>
          </p:nvGrpSpPr>
          <p:grpSpPr bwMode="auto">
            <a:xfrm>
              <a:off x="8424" y="14312"/>
              <a:ext cx="3336" cy="897"/>
              <a:chOff x="8424" y="14312"/>
              <a:chExt cx="3336" cy="897"/>
            </a:xfrm>
          </p:grpSpPr>
          <p:sp>
            <p:nvSpPr>
              <p:cNvPr id="36" name="Freeform 35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1760 9133"/>
                  <a:gd name="T1" fmla="*/ T0 w 2627"/>
                  <a:gd name="T2" fmla="+- 0 14901 14901"/>
                  <a:gd name="T3" fmla="*/ 14901 h 308"/>
                  <a:gd name="T4" fmla="+- 0 9133 9133"/>
                  <a:gd name="T5" fmla="*/ T4 w 2627"/>
                  <a:gd name="T6" fmla="+- 0 14901 14901"/>
                  <a:gd name="T7" fmla="*/ 14901 h 308"/>
                  <a:gd name="T8" fmla="+- 0 9133 9133"/>
                  <a:gd name="T9" fmla="*/ T8 w 2627"/>
                  <a:gd name="T10" fmla="+- 0 15208 14901"/>
                  <a:gd name="T11" fmla="*/ 15208 h 308"/>
                  <a:gd name="T12" fmla="+- 0 11760 9133"/>
                  <a:gd name="T13" fmla="*/ T12 w 2627"/>
                  <a:gd name="T14" fmla="+- 0 15208 14901"/>
                  <a:gd name="T15" fmla="*/ 15208 h 308"/>
                  <a:gd name="T16" fmla="+- 0 11760 9133"/>
                  <a:gd name="T17" fmla="*/ T16 w 2627"/>
                  <a:gd name="T18" fmla="+- 0 15156 14901"/>
                  <a:gd name="T19" fmla="*/ 15156 h 308"/>
                  <a:gd name="T20" fmla="+- 0 10552 9133"/>
                  <a:gd name="T21" fmla="*/ T20 w 2627"/>
                  <a:gd name="T22" fmla="+- 0 15156 14901"/>
                  <a:gd name="T23" fmla="*/ 15156 h 308"/>
                  <a:gd name="T24" fmla="+- 0 10552 9133"/>
                  <a:gd name="T25" fmla="*/ T24 w 2627"/>
                  <a:gd name="T26" fmla="+- 0 15156 14901"/>
                  <a:gd name="T27" fmla="*/ 15156 h 308"/>
                  <a:gd name="T28" fmla="+- 0 9617 9133"/>
                  <a:gd name="T29" fmla="*/ T28 w 2627"/>
                  <a:gd name="T30" fmla="+- 0 15156 14901"/>
                  <a:gd name="T31" fmla="*/ 15156 h 308"/>
                  <a:gd name="T32" fmla="+- 0 9592 9133"/>
                  <a:gd name="T33" fmla="*/ T32 w 2627"/>
                  <a:gd name="T34" fmla="+- 0 15153 14901"/>
                  <a:gd name="T35" fmla="*/ 15153 h 308"/>
                  <a:gd name="T36" fmla="+- 0 9591 9133"/>
                  <a:gd name="T37" fmla="*/ T36 w 2627"/>
                  <a:gd name="T38" fmla="+- 0 15152 14901"/>
                  <a:gd name="T39" fmla="*/ 15152 h 308"/>
                  <a:gd name="T40" fmla="+- 0 9224 9133"/>
                  <a:gd name="T41" fmla="*/ T40 w 2627"/>
                  <a:gd name="T42" fmla="+- 0 15152 14901"/>
                  <a:gd name="T43" fmla="*/ 15152 h 308"/>
                  <a:gd name="T44" fmla="+- 0 9314 9133"/>
                  <a:gd name="T45" fmla="*/ T44 w 2627"/>
                  <a:gd name="T46" fmla="+- 0 14950 14901"/>
                  <a:gd name="T47" fmla="*/ 14950 h 308"/>
                  <a:gd name="T48" fmla="+- 0 11760 9133"/>
                  <a:gd name="T49" fmla="*/ T48 w 2627"/>
                  <a:gd name="T50" fmla="+- 0 14950 14901"/>
                  <a:gd name="T51" fmla="*/ 14950 h 308"/>
                  <a:gd name="T52" fmla="+- 0 11760 9133"/>
                  <a:gd name="T53" fmla="*/ T52 w 2627"/>
                  <a:gd name="T54" fmla="+- 0 14901 14901"/>
                  <a:gd name="T55" fmla="*/ 14901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2627" h="308">
                    <a:moveTo>
                      <a:pt x="2627" y="0"/>
                    </a:moveTo>
                    <a:lnTo>
                      <a:pt x="0" y="0"/>
                    </a:lnTo>
                    <a:lnTo>
                      <a:pt x="0" y="307"/>
                    </a:lnTo>
                    <a:lnTo>
                      <a:pt x="2627" y="307"/>
                    </a:lnTo>
                    <a:lnTo>
                      <a:pt x="2627" y="255"/>
                    </a:lnTo>
                    <a:lnTo>
                      <a:pt x="1419" y="255"/>
                    </a:lnTo>
                    <a:lnTo>
                      <a:pt x="484" y="255"/>
                    </a:lnTo>
                    <a:lnTo>
                      <a:pt x="459" y="252"/>
                    </a:lnTo>
                    <a:lnTo>
                      <a:pt x="458" y="251"/>
                    </a:lnTo>
                    <a:lnTo>
                      <a:pt x="91" y="251"/>
                    </a:lnTo>
                    <a:lnTo>
                      <a:pt x="181" y="49"/>
                    </a:lnTo>
                    <a:lnTo>
                      <a:pt x="2627" y="49"/>
                    </a:lnTo>
                    <a:lnTo>
                      <a:pt x="26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36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1760 9133"/>
                  <a:gd name="T1" fmla="*/ T0 w 2627"/>
                  <a:gd name="T2" fmla="+- 0 14954 14901"/>
                  <a:gd name="T3" fmla="*/ 14954 h 308"/>
                  <a:gd name="T4" fmla="+- 0 10550 9133"/>
                  <a:gd name="T5" fmla="*/ T4 w 2627"/>
                  <a:gd name="T6" fmla="+- 0 14954 14901"/>
                  <a:gd name="T7" fmla="*/ 14954 h 308"/>
                  <a:gd name="T8" fmla="+- 0 10573 9133"/>
                  <a:gd name="T9" fmla="*/ T8 w 2627"/>
                  <a:gd name="T10" fmla="+- 0 14957 14901"/>
                  <a:gd name="T11" fmla="*/ 14957 h 308"/>
                  <a:gd name="T12" fmla="+- 0 10594 9133"/>
                  <a:gd name="T13" fmla="*/ T12 w 2627"/>
                  <a:gd name="T14" fmla="+- 0 14964 14901"/>
                  <a:gd name="T15" fmla="*/ 14964 h 308"/>
                  <a:gd name="T16" fmla="+- 0 10640 9133"/>
                  <a:gd name="T17" fmla="*/ T16 w 2627"/>
                  <a:gd name="T18" fmla="+- 0 15009 14901"/>
                  <a:gd name="T19" fmla="*/ 15009 h 308"/>
                  <a:gd name="T20" fmla="+- 0 10651 9133"/>
                  <a:gd name="T21" fmla="*/ T20 w 2627"/>
                  <a:gd name="T22" fmla="+- 0 15052 14901"/>
                  <a:gd name="T23" fmla="*/ 15052 h 308"/>
                  <a:gd name="T24" fmla="+- 0 10648 9133"/>
                  <a:gd name="T25" fmla="*/ T24 w 2627"/>
                  <a:gd name="T26" fmla="+- 0 15076 14901"/>
                  <a:gd name="T27" fmla="*/ 15076 h 308"/>
                  <a:gd name="T28" fmla="+- 0 10616 9133"/>
                  <a:gd name="T29" fmla="*/ T28 w 2627"/>
                  <a:gd name="T30" fmla="+- 0 15133 14901"/>
                  <a:gd name="T31" fmla="*/ 15133 h 308"/>
                  <a:gd name="T32" fmla="+- 0 10556 9133"/>
                  <a:gd name="T33" fmla="*/ T32 w 2627"/>
                  <a:gd name="T34" fmla="+- 0 15156 14901"/>
                  <a:gd name="T35" fmla="*/ 15156 h 308"/>
                  <a:gd name="T36" fmla="+- 0 10552 9133"/>
                  <a:gd name="T37" fmla="*/ T36 w 2627"/>
                  <a:gd name="T38" fmla="+- 0 15156 14901"/>
                  <a:gd name="T39" fmla="*/ 15156 h 308"/>
                  <a:gd name="T40" fmla="+- 0 11760 9133"/>
                  <a:gd name="T41" fmla="*/ T40 w 2627"/>
                  <a:gd name="T42" fmla="+- 0 15156 14901"/>
                  <a:gd name="T43" fmla="*/ 15156 h 308"/>
                  <a:gd name="T44" fmla="+- 0 11760 9133"/>
                  <a:gd name="T45" fmla="*/ T44 w 2627"/>
                  <a:gd name="T46" fmla="+- 0 15152 14901"/>
                  <a:gd name="T47" fmla="*/ 15152 h 308"/>
                  <a:gd name="T48" fmla="+- 0 10807 9133"/>
                  <a:gd name="T49" fmla="*/ T48 w 2627"/>
                  <a:gd name="T50" fmla="+- 0 15152 14901"/>
                  <a:gd name="T51" fmla="*/ 15152 h 308"/>
                  <a:gd name="T52" fmla="+- 0 10807 9133"/>
                  <a:gd name="T53" fmla="*/ T52 w 2627"/>
                  <a:gd name="T54" fmla="+- 0 14958 14901"/>
                  <a:gd name="T55" fmla="*/ 14958 h 308"/>
                  <a:gd name="T56" fmla="+- 0 11760 9133"/>
                  <a:gd name="T57" fmla="*/ T56 w 2627"/>
                  <a:gd name="T58" fmla="+- 0 14958 14901"/>
                  <a:gd name="T59" fmla="*/ 14958 h 308"/>
                  <a:gd name="T60" fmla="+- 0 11760 9133"/>
                  <a:gd name="T61" fmla="*/ T60 w 2627"/>
                  <a:gd name="T62" fmla="+- 0 14954 14901"/>
                  <a:gd name="T63" fmla="*/ 14954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2627" h="308">
                    <a:moveTo>
                      <a:pt x="2627" y="53"/>
                    </a:moveTo>
                    <a:lnTo>
                      <a:pt x="1417" y="53"/>
                    </a:lnTo>
                    <a:lnTo>
                      <a:pt x="1440" y="56"/>
                    </a:lnTo>
                    <a:lnTo>
                      <a:pt x="1461" y="63"/>
                    </a:lnTo>
                    <a:lnTo>
                      <a:pt x="1507" y="108"/>
                    </a:lnTo>
                    <a:lnTo>
                      <a:pt x="1518" y="151"/>
                    </a:lnTo>
                    <a:lnTo>
                      <a:pt x="1515" y="175"/>
                    </a:lnTo>
                    <a:lnTo>
                      <a:pt x="1483" y="232"/>
                    </a:lnTo>
                    <a:lnTo>
                      <a:pt x="1423" y="255"/>
                    </a:lnTo>
                    <a:lnTo>
                      <a:pt x="1419" y="255"/>
                    </a:lnTo>
                    <a:lnTo>
                      <a:pt x="2627" y="255"/>
                    </a:lnTo>
                    <a:lnTo>
                      <a:pt x="2627" y="251"/>
                    </a:lnTo>
                    <a:lnTo>
                      <a:pt x="1674" y="251"/>
                    </a:lnTo>
                    <a:lnTo>
                      <a:pt x="1674" y="57"/>
                    </a:lnTo>
                    <a:lnTo>
                      <a:pt x="2627" y="57"/>
                    </a:lnTo>
                    <a:lnTo>
                      <a:pt x="2627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37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9842 9133"/>
                  <a:gd name="T1" fmla="*/ T0 w 2627"/>
                  <a:gd name="T2" fmla="+- 0 14958 14901"/>
                  <a:gd name="T3" fmla="*/ 14958 h 308"/>
                  <a:gd name="T4" fmla="+- 0 9683 9133"/>
                  <a:gd name="T5" fmla="*/ T4 w 2627"/>
                  <a:gd name="T6" fmla="+- 0 14958 14901"/>
                  <a:gd name="T7" fmla="*/ 14958 h 308"/>
                  <a:gd name="T8" fmla="+- 0 9683 9133"/>
                  <a:gd name="T9" fmla="*/ T8 w 2627"/>
                  <a:gd name="T10" fmla="+- 0 15081 14901"/>
                  <a:gd name="T11" fmla="*/ 15081 h 308"/>
                  <a:gd name="T12" fmla="+- 0 9680 9133"/>
                  <a:gd name="T13" fmla="*/ T12 w 2627"/>
                  <a:gd name="T14" fmla="+- 0 15105 14901"/>
                  <a:gd name="T15" fmla="*/ 15105 h 308"/>
                  <a:gd name="T16" fmla="+- 0 9671 9133"/>
                  <a:gd name="T17" fmla="*/ T16 w 2627"/>
                  <a:gd name="T18" fmla="+- 0 15125 14901"/>
                  <a:gd name="T19" fmla="*/ 15125 h 308"/>
                  <a:gd name="T20" fmla="+- 0 9658 9133"/>
                  <a:gd name="T21" fmla="*/ T20 w 2627"/>
                  <a:gd name="T22" fmla="+- 0 15141 14901"/>
                  <a:gd name="T23" fmla="*/ 15141 h 308"/>
                  <a:gd name="T24" fmla="+- 0 9639 9133"/>
                  <a:gd name="T25" fmla="*/ T24 w 2627"/>
                  <a:gd name="T26" fmla="+- 0 15152 14901"/>
                  <a:gd name="T27" fmla="*/ 15152 h 308"/>
                  <a:gd name="T28" fmla="+- 0 9617 9133"/>
                  <a:gd name="T29" fmla="*/ T28 w 2627"/>
                  <a:gd name="T30" fmla="+- 0 15156 14901"/>
                  <a:gd name="T31" fmla="*/ 15156 h 308"/>
                  <a:gd name="T32" fmla="+- 0 10552 9133"/>
                  <a:gd name="T33" fmla="*/ T32 w 2627"/>
                  <a:gd name="T34" fmla="+- 0 15156 14901"/>
                  <a:gd name="T35" fmla="*/ 15156 h 308"/>
                  <a:gd name="T36" fmla="+- 0 10530 9133"/>
                  <a:gd name="T37" fmla="*/ T36 w 2627"/>
                  <a:gd name="T38" fmla="+- 0 15154 14901"/>
                  <a:gd name="T39" fmla="*/ 15154 h 308"/>
                  <a:gd name="T40" fmla="+- 0 10526 9133"/>
                  <a:gd name="T41" fmla="*/ T40 w 2627"/>
                  <a:gd name="T42" fmla="+- 0 15152 14901"/>
                  <a:gd name="T43" fmla="*/ 15152 h 308"/>
                  <a:gd name="T44" fmla="+- 0 9887 9133"/>
                  <a:gd name="T45" fmla="*/ T44 w 2627"/>
                  <a:gd name="T46" fmla="+- 0 15152 14901"/>
                  <a:gd name="T47" fmla="*/ 15152 h 308"/>
                  <a:gd name="T48" fmla="+- 0 9887 9133"/>
                  <a:gd name="T49" fmla="*/ T48 w 2627"/>
                  <a:gd name="T50" fmla="+- 0 14980 14901"/>
                  <a:gd name="T51" fmla="*/ 14980 h 308"/>
                  <a:gd name="T52" fmla="+- 0 9842 9133"/>
                  <a:gd name="T53" fmla="*/ T52 w 2627"/>
                  <a:gd name="T54" fmla="+- 0 14980 14901"/>
                  <a:gd name="T55" fmla="*/ 14980 h 308"/>
                  <a:gd name="T56" fmla="+- 0 9842 9133"/>
                  <a:gd name="T57" fmla="*/ T56 w 2627"/>
                  <a:gd name="T58" fmla="+- 0 14958 14901"/>
                  <a:gd name="T59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2627" h="308">
                    <a:moveTo>
                      <a:pt x="709" y="57"/>
                    </a:moveTo>
                    <a:lnTo>
                      <a:pt x="550" y="57"/>
                    </a:lnTo>
                    <a:lnTo>
                      <a:pt x="550" y="180"/>
                    </a:lnTo>
                    <a:lnTo>
                      <a:pt x="547" y="204"/>
                    </a:lnTo>
                    <a:lnTo>
                      <a:pt x="538" y="224"/>
                    </a:lnTo>
                    <a:lnTo>
                      <a:pt x="525" y="240"/>
                    </a:lnTo>
                    <a:lnTo>
                      <a:pt x="506" y="251"/>
                    </a:lnTo>
                    <a:lnTo>
                      <a:pt x="484" y="255"/>
                    </a:lnTo>
                    <a:lnTo>
                      <a:pt x="1419" y="255"/>
                    </a:lnTo>
                    <a:lnTo>
                      <a:pt x="1397" y="253"/>
                    </a:lnTo>
                    <a:lnTo>
                      <a:pt x="1393" y="251"/>
                    </a:lnTo>
                    <a:lnTo>
                      <a:pt x="754" y="251"/>
                    </a:lnTo>
                    <a:lnTo>
                      <a:pt x="754" y="79"/>
                    </a:lnTo>
                    <a:lnTo>
                      <a:pt x="709" y="79"/>
                    </a:lnTo>
                    <a:lnTo>
                      <a:pt x="709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38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9357 9133"/>
                  <a:gd name="T1" fmla="*/ T0 w 2627"/>
                  <a:gd name="T2" fmla="+- 0 15104 14901"/>
                  <a:gd name="T3" fmla="*/ 15104 h 308"/>
                  <a:gd name="T4" fmla="+- 0 9271 9133"/>
                  <a:gd name="T5" fmla="*/ T4 w 2627"/>
                  <a:gd name="T6" fmla="+- 0 15104 14901"/>
                  <a:gd name="T7" fmla="*/ 15104 h 308"/>
                  <a:gd name="T8" fmla="+- 0 9249 9133"/>
                  <a:gd name="T9" fmla="*/ T8 w 2627"/>
                  <a:gd name="T10" fmla="+- 0 15152 14901"/>
                  <a:gd name="T11" fmla="*/ 15152 h 308"/>
                  <a:gd name="T12" fmla="+- 0 9378 9133"/>
                  <a:gd name="T13" fmla="*/ T12 w 2627"/>
                  <a:gd name="T14" fmla="+- 0 15152 14901"/>
                  <a:gd name="T15" fmla="*/ 15152 h 308"/>
                  <a:gd name="T16" fmla="+- 0 9357 9133"/>
                  <a:gd name="T17" fmla="*/ T16 w 2627"/>
                  <a:gd name="T18" fmla="+- 0 15104 14901"/>
                  <a:gd name="T19" fmla="*/ 15104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27" h="308">
                    <a:moveTo>
                      <a:pt x="224" y="203"/>
                    </a:moveTo>
                    <a:lnTo>
                      <a:pt x="138" y="203"/>
                    </a:lnTo>
                    <a:lnTo>
                      <a:pt x="116" y="251"/>
                    </a:lnTo>
                    <a:lnTo>
                      <a:pt x="245" y="251"/>
                    </a:lnTo>
                    <a:lnTo>
                      <a:pt x="224" y="20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39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1760 9133"/>
                  <a:gd name="T1" fmla="*/ T0 w 2627"/>
                  <a:gd name="T2" fmla="+- 0 14950 14901"/>
                  <a:gd name="T3" fmla="*/ 14950 h 308"/>
                  <a:gd name="T4" fmla="+- 0 9314 9133"/>
                  <a:gd name="T5" fmla="*/ T4 w 2627"/>
                  <a:gd name="T6" fmla="+- 0 14950 14901"/>
                  <a:gd name="T7" fmla="*/ 14950 h 308"/>
                  <a:gd name="T8" fmla="+- 0 9403 9133"/>
                  <a:gd name="T9" fmla="*/ T8 w 2627"/>
                  <a:gd name="T10" fmla="+- 0 15152 14901"/>
                  <a:gd name="T11" fmla="*/ 15152 h 308"/>
                  <a:gd name="T12" fmla="+- 0 9591 9133"/>
                  <a:gd name="T13" fmla="*/ T12 w 2627"/>
                  <a:gd name="T14" fmla="+- 0 15152 14901"/>
                  <a:gd name="T15" fmla="*/ 15152 h 308"/>
                  <a:gd name="T16" fmla="+- 0 9573 9133"/>
                  <a:gd name="T17" fmla="*/ T16 w 2627"/>
                  <a:gd name="T18" fmla="+- 0 15143 14901"/>
                  <a:gd name="T19" fmla="*/ 15143 h 308"/>
                  <a:gd name="T20" fmla="+- 0 9559 9133"/>
                  <a:gd name="T21" fmla="*/ T20 w 2627"/>
                  <a:gd name="T22" fmla="+- 0 15128 14901"/>
                  <a:gd name="T23" fmla="*/ 15128 h 308"/>
                  <a:gd name="T24" fmla="+- 0 9549 9133"/>
                  <a:gd name="T25" fmla="*/ T24 w 2627"/>
                  <a:gd name="T26" fmla="+- 0 15109 14901"/>
                  <a:gd name="T27" fmla="*/ 15109 h 308"/>
                  <a:gd name="T28" fmla="+- 0 9545 9133"/>
                  <a:gd name="T29" fmla="*/ T28 w 2627"/>
                  <a:gd name="T30" fmla="+- 0 15086 14901"/>
                  <a:gd name="T31" fmla="*/ 15086 h 308"/>
                  <a:gd name="T32" fmla="+- 0 9545 9133"/>
                  <a:gd name="T33" fmla="*/ T32 w 2627"/>
                  <a:gd name="T34" fmla="+- 0 14958 14901"/>
                  <a:gd name="T35" fmla="*/ 14958 h 308"/>
                  <a:gd name="T36" fmla="+- 0 10526 9133"/>
                  <a:gd name="T37" fmla="*/ T36 w 2627"/>
                  <a:gd name="T38" fmla="+- 0 14958 14901"/>
                  <a:gd name="T39" fmla="*/ 14958 h 308"/>
                  <a:gd name="T40" fmla="+- 0 10528 9133"/>
                  <a:gd name="T41" fmla="*/ T40 w 2627"/>
                  <a:gd name="T42" fmla="+- 0 14957 14901"/>
                  <a:gd name="T43" fmla="*/ 14957 h 308"/>
                  <a:gd name="T44" fmla="+- 0 10550 9133"/>
                  <a:gd name="T45" fmla="*/ T44 w 2627"/>
                  <a:gd name="T46" fmla="+- 0 14954 14901"/>
                  <a:gd name="T47" fmla="*/ 14954 h 308"/>
                  <a:gd name="T48" fmla="+- 0 11760 9133"/>
                  <a:gd name="T49" fmla="*/ T48 w 2627"/>
                  <a:gd name="T50" fmla="+- 0 14954 14901"/>
                  <a:gd name="T51" fmla="*/ 14954 h 308"/>
                  <a:gd name="T52" fmla="+- 0 11760 9133"/>
                  <a:gd name="T53" fmla="*/ T52 w 2627"/>
                  <a:gd name="T54" fmla="+- 0 14950 14901"/>
                  <a:gd name="T55" fmla="*/ 14950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2627" h="308">
                    <a:moveTo>
                      <a:pt x="2627" y="49"/>
                    </a:moveTo>
                    <a:lnTo>
                      <a:pt x="181" y="49"/>
                    </a:lnTo>
                    <a:lnTo>
                      <a:pt x="270" y="251"/>
                    </a:lnTo>
                    <a:lnTo>
                      <a:pt x="458" y="251"/>
                    </a:lnTo>
                    <a:lnTo>
                      <a:pt x="440" y="242"/>
                    </a:lnTo>
                    <a:lnTo>
                      <a:pt x="426" y="227"/>
                    </a:lnTo>
                    <a:lnTo>
                      <a:pt x="416" y="208"/>
                    </a:lnTo>
                    <a:lnTo>
                      <a:pt x="412" y="185"/>
                    </a:lnTo>
                    <a:lnTo>
                      <a:pt x="412" y="57"/>
                    </a:lnTo>
                    <a:lnTo>
                      <a:pt x="1393" y="57"/>
                    </a:lnTo>
                    <a:lnTo>
                      <a:pt x="1395" y="56"/>
                    </a:lnTo>
                    <a:lnTo>
                      <a:pt x="1417" y="53"/>
                    </a:lnTo>
                    <a:lnTo>
                      <a:pt x="2627" y="53"/>
                    </a:lnTo>
                    <a:lnTo>
                      <a:pt x="2627" y="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40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0158 9133"/>
                  <a:gd name="T1" fmla="*/ T0 w 2627"/>
                  <a:gd name="T2" fmla="+- 0 14958 14901"/>
                  <a:gd name="T3" fmla="*/ 14958 h 308"/>
                  <a:gd name="T4" fmla="+- 0 9954 9133"/>
                  <a:gd name="T5" fmla="*/ T4 w 2627"/>
                  <a:gd name="T6" fmla="+- 0 14958 14901"/>
                  <a:gd name="T7" fmla="*/ 14958 h 308"/>
                  <a:gd name="T8" fmla="+- 0 9954 9133"/>
                  <a:gd name="T9" fmla="*/ T8 w 2627"/>
                  <a:gd name="T10" fmla="+- 0 14980 14901"/>
                  <a:gd name="T11" fmla="*/ 14980 h 308"/>
                  <a:gd name="T12" fmla="+- 0 9910 9133"/>
                  <a:gd name="T13" fmla="*/ T12 w 2627"/>
                  <a:gd name="T14" fmla="+- 0 14980 14901"/>
                  <a:gd name="T15" fmla="*/ 14980 h 308"/>
                  <a:gd name="T16" fmla="+- 0 9910 9133"/>
                  <a:gd name="T17" fmla="*/ T16 w 2627"/>
                  <a:gd name="T18" fmla="+- 0 15152 14901"/>
                  <a:gd name="T19" fmla="*/ 15152 h 308"/>
                  <a:gd name="T20" fmla="+- 0 10158 9133"/>
                  <a:gd name="T21" fmla="*/ T20 w 2627"/>
                  <a:gd name="T22" fmla="+- 0 15152 14901"/>
                  <a:gd name="T23" fmla="*/ 15152 h 308"/>
                  <a:gd name="T24" fmla="+- 0 10158 9133"/>
                  <a:gd name="T25" fmla="*/ T24 w 2627"/>
                  <a:gd name="T26" fmla="+- 0 14958 14901"/>
                  <a:gd name="T27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627" h="308">
                    <a:moveTo>
                      <a:pt x="1025" y="57"/>
                    </a:moveTo>
                    <a:lnTo>
                      <a:pt x="821" y="57"/>
                    </a:lnTo>
                    <a:lnTo>
                      <a:pt x="821" y="79"/>
                    </a:lnTo>
                    <a:lnTo>
                      <a:pt x="777" y="79"/>
                    </a:lnTo>
                    <a:lnTo>
                      <a:pt x="777" y="251"/>
                    </a:lnTo>
                    <a:lnTo>
                      <a:pt x="1025" y="251"/>
                    </a:lnTo>
                    <a:lnTo>
                      <a:pt x="1025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41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0271 9133"/>
                  <a:gd name="T1" fmla="*/ T0 w 2627"/>
                  <a:gd name="T2" fmla="+- 0 15059 14901"/>
                  <a:gd name="T3" fmla="*/ 15059 h 308"/>
                  <a:gd name="T4" fmla="+- 0 10181 9133"/>
                  <a:gd name="T5" fmla="*/ T4 w 2627"/>
                  <a:gd name="T6" fmla="+- 0 15059 14901"/>
                  <a:gd name="T7" fmla="*/ 15059 h 308"/>
                  <a:gd name="T8" fmla="+- 0 10181 9133"/>
                  <a:gd name="T9" fmla="*/ T8 w 2627"/>
                  <a:gd name="T10" fmla="+- 0 15152 14901"/>
                  <a:gd name="T11" fmla="*/ 15152 h 308"/>
                  <a:gd name="T12" fmla="+- 0 10271 9133"/>
                  <a:gd name="T13" fmla="*/ T12 w 2627"/>
                  <a:gd name="T14" fmla="+- 0 15152 14901"/>
                  <a:gd name="T15" fmla="*/ 15152 h 308"/>
                  <a:gd name="T16" fmla="+- 0 10271 9133"/>
                  <a:gd name="T17" fmla="*/ T16 w 2627"/>
                  <a:gd name="T18" fmla="+- 0 15059 14901"/>
                  <a:gd name="T19" fmla="*/ 15059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27" h="308">
                    <a:moveTo>
                      <a:pt x="1138" y="158"/>
                    </a:moveTo>
                    <a:lnTo>
                      <a:pt x="1048" y="158"/>
                    </a:lnTo>
                    <a:lnTo>
                      <a:pt x="1048" y="251"/>
                    </a:lnTo>
                    <a:lnTo>
                      <a:pt x="1138" y="251"/>
                    </a:lnTo>
                    <a:lnTo>
                      <a:pt x="1138" y="1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42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0526 9133"/>
                  <a:gd name="T1" fmla="*/ T0 w 2627"/>
                  <a:gd name="T2" fmla="+- 0 14958 14901"/>
                  <a:gd name="T3" fmla="*/ 14958 h 308"/>
                  <a:gd name="T4" fmla="+- 0 10294 9133"/>
                  <a:gd name="T5" fmla="*/ T4 w 2627"/>
                  <a:gd name="T6" fmla="+- 0 14958 14901"/>
                  <a:gd name="T7" fmla="*/ 14958 h 308"/>
                  <a:gd name="T8" fmla="+- 0 10294 9133"/>
                  <a:gd name="T9" fmla="*/ T8 w 2627"/>
                  <a:gd name="T10" fmla="+- 0 15152 14901"/>
                  <a:gd name="T11" fmla="*/ 15152 h 308"/>
                  <a:gd name="T12" fmla="+- 0 10526 9133"/>
                  <a:gd name="T13" fmla="*/ T12 w 2627"/>
                  <a:gd name="T14" fmla="+- 0 15152 14901"/>
                  <a:gd name="T15" fmla="*/ 15152 h 308"/>
                  <a:gd name="T16" fmla="+- 0 10509 9133"/>
                  <a:gd name="T17" fmla="*/ T16 w 2627"/>
                  <a:gd name="T18" fmla="+- 0 15147 14901"/>
                  <a:gd name="T19" fmla="*/ 15147 h 308"/>
                  <a:gd name="T20" fmla="+- 0 10491 9133"/>
                  <a:gd name="T21" fmla="*/ T20 w 2627"/>
                  <a:gd name="T22" fmla="+- 0 15135 14901"/>
                  <a:gd name="T23" fmla="*/ 15135 h 308"/>
                  <a:gd name="T24" fmla="+- 0 10476 9133"/>
                  <a:gd name="T25" fmla="*/ T24 w 2627"/>
                  <a:gd name="T26" fmla="+- 0 15120 14901"/>
                  <a:gd name="T27" fmla="*/ 15120 h 308"/>
                  <a:gd name="T28" fmla="+- 0 10464 9133"/>
                  <a:gd name="T29" fmla="*/ T28 w 2627"/>
                  <a:gd name="T30" fmla="+- 0 15101 14901"/>
                  <a:gd name="T31" fmla="*/ 15101 h 308"/>
                  <a:gd name="T32" fmla="+- 0 10457 9133"/>
                  <a:gd name="T33" fmla="*/ T32 w 2627"/>
                  <a:gd name="T34" fmla="+- 0 15080 14901"/>
                  <a:gd name="T35" fmla="*/ 15080 h 308"/>
                  <a:gd name="T36" fmla="+- 0 10454 9133"/>
                  <a:gd name="T37" fmla="*/ T36 w 2627"/>
                  <a:gd name="T38" fmla="+- 0 15057 14901"/>
                  <a:gd name="T39" fmla="*/ 15057 h 308"/>
                  <a:gd name="T40" fmla="+- 0 10457 9133"/>
                  <a:gd name="T41" fmla="*/ T40 w 2627"/>
                  <a:gd name="T42" fmla="+- 0 15033 14901"/>
                  <a:gd name="T43" fmla="*/ 15033 h 308"/>
                  <a:gd name="T44" fmla="+- 0 10464 9133"/>
                  <a:gd name="T45" fmla="*/ T44 w 2627"/>
                  <a:gd name="T46" fmla="+- 0 15012 14901"/>
                  <a:gd name="T47" fmla="*/ 15012 h 308"/>
                  <a:gd name="T48" fmla="+- 0 10475 9133"/>
                  <a:gd name="T49" fmla="*/ T48 w 2627"/>
                  <a:gd name="T50" fmla="+- 0 14993 14901"/>
                  <a:gd name="T51" fmla="*/ 14993 h 308"/>
                  <a:gd name="T52" fmla="+- 0 10490 9133"/>
                  <a:gd name="T53" fmla="*/ T52 w 2627"/>
                  <a:gd name="T54" fmla="+- 0 14977 14901"/>
                  <a:gd name="T55" fmla="*/ 14977 h 308"/>
                  <a:gd name="T56" fmla="+- 0 10508 9133"/>
                  <a:gd name="T57" fmla="*/ T56 w 2627"/>
                  <a:gd name="T58" fmla="+- 0 14965 14901"/>
                  <a:gd name="T59" fmla="*/ 14965 h 308"/>
                  <a:gd name="T60" fmla="+- 0 10526 9133"/>
                  <a:gd name="T61" fmla="*/ T60 w 2627"/>
                  <a:gd name="T62" fmla="+- 0 14958 14901"/>
                  <a:gd name="T63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2627" h="308">
                    <a:moveTo>
                      <a:pt x="1393" y="57"/>
                    </a:moveTo>
                    <a:lnTo>
                      <a:pt x="1161" y="57"/>
                    </a:lnTo>
                    <a:lnTo>
                      <a:pt x="1161" y="251"/>
                    </a:lnTo>
                    <a:lnTo>
                      <a:pt x="1393" y="251"/>
                    </a:lnTo>
                    <a:lnTo>
                      <a:pt x="1376" y="246"/>
                    </a:lnTo>
                    <a:lnTo>
                      <a:pt x="1358" y="234"/>
                    </a:lnTo>
                    <a:lnTo>
                      <a:pt x="1343" y="219"/>
                    </a:lnTo>
                    <a:lnTo>
                      <a:pt x="1331" y="200"/>
                    </a:lnTo>
                    <a:lnTo>
                      <a:pt x="1324" y="179"/>
                    </a:lnTo>
                    <a:lnTo>
                      <a:pt x="1321" y="156"/>
                    </a:lnTo>
                    <a:lnTo>
                      <a:pt x="1324" y="132"/>
                    </a:lnTo>
                    <a:lnTo>
                      <a:pt x="1331" y="111"/>
                    </a:lnTo>
                    <a:lnTo>
                      <a:pt x="1342" y="92"/>
                    </a:lnTo>
                    <a:lnTo>
                      <a:pt x="1357" y="76"/>
                    </a:lnTo>
                    <a:lnTo>
                      <a:pt x="1375" y="64"/>
                    </a:lnTo>
                    <a:lnTo>
                      <a:pt x="1393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43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0840 9133"/>
                  <a:gd name="T1" fmla="*/ T0 w 2627"/>
                  <a:gd name="T2" fmla="+- 0 15070 14901"/>
                  <a:gd name="T3" fmla="*/ 15070 h 308"/>
                  <a:gd name="T4" fmla="+- 0 10831 9133"/>
                  <a:gd name="T5" fmla="*/ T4 w 2627"/>
                  <a:gd name="T6" fmla="+- 0 15070 14901"/>
                  <a:gd name="T7" fmla="*/ 15070 h 308"/>
                  <a:gd name="T8" fmla="+- 0 10831 9133"/>
                  <a:gd name="T9" fmla="*/ T8 w 2627"/>
                  <a:gd name="T10" fmla="+- 0 15152 14901"/>
                  <a:gd name="T11" fmla="*/ 15152 h 308"/>
                  <a:gd name="T12" fmla="+- 0 10896 9133"/>
                  <a:gd name="T13" fmla="*/ T12 w 2627"/>
                  <a:gd name="T14" fmla="+- 0 15152 14901"/>
                  <a:gd name="T15" fmla="*/ 15152 h 308"/>
                  <a:gd name="T16" fmla="+- 0 10840 9133"/>
                  <a:gd name="T17" fmla="*/ T16 w 2627"/>
                  <a:gd name="T18" fmla="+- 0 15070 14901"/>
                  <a:gd name="T19" fmla="*/ 15070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27" h="308">
                    <a:moveTo>
                      <a:pt x="1707" y="169"/>
                    </a:moveTo>
                    <a:lnTo>
                      <a:pt x="1698" y="169"/>
                    </a:lnTo>
                    <a:lnTo>
                      <a:pt x="1698" y="251"/>
                    </a:lnTo>
                    <a:lnTo>
                      <a:pt x="1763" y="251"/>
                    </a:lnTo>
                    <a:lnTo>
                      <a:pt x="1707" y="1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44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1081 9133"/>
                  <a:gd name="T1" fmla="*/ T0 w 2627"/>
                  <a:gd name="T2" fmla="+- 0 14958 14901"/>
                  <a:gd name="T3" fmla="*/ 14958 h 308"/>
                  <a:gd name="T4" fmla="+- 0 10836 9133"/>
                  <a:gd name="T5" fmla="*/ T4 w 2627"/>
                  <a:gd name="T6" fmla="+- 0 14958 14901"/>
                  <a:gd name="T7" fmla="*/ 14958 h 308"/>
                  <a:gd name="T8" fmla="+- 0 10856 9133"/>
                  <a:gd name="T9" fmla="*/ T8 w 2627"/>
                  <a:gd name="T10" fmla="+- 0 14959 14901"/>
                  <a:gd name="T11" fmla="*/ 14959 h 308"/>
                  <a:gd name="T12" fmla="+- 0 10875 9133"/>
                  <a:gd name="T13" fmla="*/ T12 w 2627"/>
                  <a:gd name="T14" fmla="+- 0 14963 14901"/>
                  <a:gd name="T15" fmla="*/ 14963 h 308"/>
                  <a:gd name="T16" fmla="+- 0 10895 9133"/>
                  <a:gd name="T17" fmla="*/ T16 w 2627"/>
                  <a:gd name="T18" fmla="+- 0 14978 14901"/>
                  <a:gd name="T19" fmla="*/ 14978 h 308"/>
                  <a:gd name="T20" fmla="+- 0 10906 9133"/>
                  <a:gd name="T21" fmla="*/ T20 w 2627"/>
                  <a:gd name="T22" fmla="+- 0 14994 14901"/>
                  <a:gd name="T23" fmla="*/ 14994 h 308"/>
                  <a:gd name="T24" fmla="+- 0 10910 9133"/>
                  <a:gd name="T25" fmla="*/ T24 w 2627"/>
                  <a:gd name="T26" fmla="+- 0 15012 14901"/>
                  <a:gd name="T27" fmla="*/ 15012 h 308"/>
                  <a:gd name="T28" fmla="+- 0 10906 9133"/>
                  <a:gd name="T29" fmla="*/ T28 w 2627"/>
                  <a:gd name="T30" fmla="+- 0 15035 14901"/>
                  <a:gd name="T31" fmla="*/ 15035 h 308"/>
                  <a:gd name="T32" fmla="+- 0 10894 9133"/>
                  <a:gd name="T33" fmla="*/ T32 w 2627"/>
                  <a:gd name="T34" fmla="+- 0 15053 14901"/>
                  <a:gd name="T35" fmla="*/ 15053 h 308"/>
                  <a:gd name="T36" fmla="+- 0 10877 9133"/>
                  <a:gd name="T37" fmla="*/ T36 w 2627"/>
                  <a:gd name="T38" fmla="+- 0 15065 14901"/>
                  <a:gd name="T39" fmla="*/ 15065 h 308"/>
                  <a:gd name="T40" fmla="+- 0 10924 9133"/>
                  <a:gd name="T41" fmla="*/ T40 w 2627"/>
                  <a:gd name="T42" fmla="+- 0 15152 14901"/>
                  <a:gd name="T43" fmla="*/ 15152 h 308"/>
                  <a:gd name="T44" fmla="+- 0 11081 9133"/>
                  <a:gd name="T45" fmla="*/ T44 w 2627"/>
                  <a:gd name="T46" fmla="+- 0 15152 14901"/>
                  <a:gd name="T47" fmla="*/ 15152 h 308"/>
                  <a:gd name="T48" fmla="+- 0 11081 9133"/>
                  <a:gd name="T49" fmla="*/ T48 w 2627"/>
                  <a:gd name="T50" fmla="+- 0 14958 14901"/>
                  <a:gd name="T51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627" h="308">
                    <a:moveTo>
                      <a:pt x="1948" y="57"/>
                    </a:moveTo>
                    <a:lnTo>
                      <a:pt x="1703" y="57"/>
                    </a:lnTo>
                    <a:lnTo>
                      <a:pt x="1723" y="58"/>
                    </a:lnTo>
                    <a:lnTo>
                      <a:pt x="1742" y="62"/>
                    </a:lnTo>
                    <a:lnTo>
                      <a:pt x="1762" y="77"/>
                    </a:lnTo>
                    <a:lnTo>
                      <a:pt x="1773" y="93"/>
                    </a:lnTo>
                    <a:lnTo>
                      <a:pt x="1777" y="111"/>
                    </a:lnTo>
                    <a:lnTo>
                      <a:pt x="1773" y="134"/>
                    </a:lnTo>
                    <a:lnTo>
                      <a:pt x="1761" y="152"/>
                    </a:lnTo>
                    <a:lnTo>
                      <a:pt x="1744" y="164"/>
                    </a:lnTo>
                    <a:lnTo>
                      <a:pt x="1791" y="251"/>
                    </a:lnTo>
                    <a:lnTo>
                      <a:pt x="1948" y="251"/>
                    </a:lnTo>
                    <a:lnTo>
                      <a:pt x="1948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45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1251 9133"/>
                  <a:gd name="T1" fmla="*/ T0 w 2627"/>
                  <a:gd name="T2" fmla="+- 0 14958 14901"/>
                  <a:gd name="T3" fmla="*/ 14958 h 308"/>
                  <a:gd name="T4" fmla="+- 0 11104 9133"/>
                  <a:gd name="T5" fmla="*/ T4 w 2627"/>
                  <a:gd name="T6" fmla="+- 0 14958 14901"/>
                  <a:gd name="T7" fmla="*/ 14958 h 308"/>
                  <a:gd name="T8" fmla="+- 0 11104 9133"/>
                  <a:gd name="T9" fmla="*/ T8 w 2627"/>
                  <a:gd name="T10" fmla="+- 0 15152 14901"/>
                  <a:gd name="T11" fmla="*/ 15152 h 308"/>
                  <a:gd name="T12" fmla="+- 0 11296 9133"/>
                  <a:gd name="T13" fmla="*/ T12 w 2627"/>
                  <a:gd name="T14" fmla="+- 0 15152 14901"/>
                  <a:gd name="T15" fmla="*/ 15152 h 308"/>
                  <a:gd name="T16" fmla="+- 0 11296 9133"/>
                  <a:gd name="T17" fmla="*/ T16 w 2627"/>
                  <a:gd name="T18" fmla="+- 0 14980 14901"/>
                  <a:gd name="T19" fmla="*/ 14980 h 308"/>
                  <a:gd name="T20" fmla="+- 0 11251 9133"/>
                  <a:gd name="T21" fmla="*/ T20 w 2627"/>
                  <a:gd name="T22" fmla="+- 0 14980 14901"/>
                  <a:gd name="T23" fmla="*/ 14980 h 308"/>
                  <a:gd name="T24" fmla="+- 0 11251 9133"/>
                  <a:gd name="T25" fmla="*/ T24 w 2627"/>
                  <a:gd name="T26" fmla="+- 0 14958 14901"/>
                  <a:gd name="T27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627" h="308">
                    <a:moveTo>
                      <a:pt x="2118" y="57"/>
                    </a:moveTo>
                    <a:lnTo>
                      <a:pt x="1971" y="57"/>
                    </a:lnTo>
                    <a:lnTo>
                      <a:pt x="1971" y="251"/>
                    </a:lnTo>
                    <a:lnTo>
                      <a:pt x="2163" y="251"/>
                    </a:lnTo>
                    <a:lnTo>
                      <a:pt x="2163" y="79"/>
                    </a:lnTo>
                    <a:lnTo>
                      <a:pt x="2118" y="79"/>
                    </a:lnTo>
                    <a:lnTo>
                      <a:pt x="2118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7" name="Freeform 46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1492 9133"/>
                  <a:gd name="T1" fmla="*/ T0 w 2627"/>
                  <a:gd name="T2" fmla="+- 0 14958 14901"/>
                  <a:gd name="T3" fmla="*/ 14958 h 308"/>
                  <a:gd name="T4" fmla="+- 0 11364 9133"/>
                  <a:gd name="T5" fmla="*/ T4 w 2627"/>
                  <a:gd name="T6" fmla="+- 0 14958 14901"/>
                  <a:gd name="T7" fmla="*/ 14958 h 308"/>
                  <a:gd name="T8" fmla="+- 0 11364 9133"/>
                  <a:gd name="T9" fmla="*/ T8 w 2627"/>
                  <a:gd name="T10" fmla="+- 0 14980 14901"/>
                  <a:gd name="T11" fmla="*/ 14980 h 308"/>
                  <a:gd name="T12" fmla="+- 0 11319 9133"/>
                  <a:gd name="T13" fmla="*/ T12 w 2627"/>
                  <a:gd name="T14" fmla="+- 0 14980 14901"/>
                  <a:gd name="T15" fmla="*/ 14980 h 308"/>
                  <a:gd name="T16" fmla="+- 0 11319 9133"/>
                  <a:gd name="T17" fmla="*/ T16 w 2627"/>
                  <a:gd name="T18" fmla="+- 0 15152 14901"/>
                  <a:gd name="T19" fmla="*/ 15152 h 308"/>
                  <a:gd name="T20" fmla="+- 0 11553 9133"/>
                  <a:gd name="T21" fmla="*/ T20 w 2627"/>
                  <a:gd name="T22" fmla="+- 0 15152 14901"/>
                  <a:gd name="T23" fmla="*/ 15152 h 308"/>
                  <a:gd name="T24" fmla="+- 0 11553 9133"/>
                  <a:gd name="T25" fmla="*/ T24 w 2627"/>
                  <a:gd name="T26" fmla="+- 0 15068 14901"/>
                  <a:gd name="T27" fmla="*/ 15068 h 308"/>
                  <a:gd name="T28" fmla="+- 0 11492 9133"/>
                  <a:gd name="T29" fmla="*/ T28 w 2627"/>
                  <a:gd name="T30" fmla="+- 0 14958 14901"/>
                  <a:gd name="T31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2627" h="308">
                    <a:moveTo>
                      <a:pt x="2359" y="57"/>
                    </a:moveTo>
                    <a:lnTo>
                      <a:pt x="2231" y="57"/>
                    </a:lnTo>
                    <a:lnTo>
                      <a:pt x="2231" y="79"/>
                    </a:lnTo>
                    <a:lnTo>
                      <a:pt x="2186" y="79"/>
                    </a:lnTo>
                    <a:lnTo>
                      <a:pt x="2186" y="251"/>
                    </a:lnTo>
                    <a:lnTo>
                      <a:pt x="2420" y="251"/>
                    </a:lnTo>
                    <a:lnTo>
                      <a:pt x="2420" y="167"/>
                    </a:lnTo>
                    <a:lnTo>
                      <a:pt x="2359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8" name="Freeform 47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1760 9133"/>
                  <a:gd name="T1" fmla="*/ T0 w 2627"/>
                  <a:gd name="T2" fmla="+- 0 14958 14901"/>
                  <a:gd name="T3" fmla="*/ 14958 h 308"/>
                  <a:gd name="T4" fmla="+- 0 11638 9133"/>
                  <a:gd name="T5" fmla="*/ T4 w 2627"/>
                  <a:gd name="T6" fmla="+- 0 14958 14901"/>
                  <a:gd name="T7" fmla="*/ 14958 h 308"/>
                  <a:gd name="T8" fmla="+- 0 11577 9133"/>
                  <a:gd name="T9" fmla="*/ T8 w 2627"/>
                  <a:gd name="T10" fmla="+- 0 15068 14901"/>
                  <a:gd name="T11" fmla="*/ 15068 h 308"/>
                  <a:gd name="T12" fmla="+- 0 11577 9133"/>
                  <a:gd name="T13" fmla="*/ T12 w 2627"/>
                  <a:gd name="T14" fmla="+- 0 15152 14901"/>
                  <a:gd name="T15" fmla="*/ 15152 h 308"/>
                  <a:gd name="T16" fmla="+- 0 11760 9133"/>
                  <a:gd name="T17" fmla="*/ T16 w 2627"/>
                  <a:gd name="T18" fmla="+- 0 15152 14901"/>
                  <a:gd name="T19" fmla="*/ 15152 h 308"/>
                  <a:gd name="T20" fmla="+- 0 11760 9133"/>
                  <a:gd name="T21" fmla="*/ T20 w 2627"/>
                  <a:gd name="T22" fmla="+- 0 14958 14901"/>
                  <a:gd name="T23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627" h="308">
                    <a:moveTo>
                      <a:pt x="2627" y="57"/>
                    </a:moveTo>
                    <a:lnTo>
                      <a:pt x="2505" y="57"/>
                    </a:lnTo>
                    <a:lnTo>
                      <a:pt x="2444" y="167"/>
                    </a:lnTo>
                    <a:lnTo>
                      <a:pt x="2444" y="251"/>
                    </a:lnTo>
                    <a:lnTo>
                      <a:pt x="2627" y="251"/>
                    </a:lnTo>
                    <a:lnTo>
                      <a:pt x="2627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9" name="Freeform 48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9659 9133"/>
                  <a:gd name="T1" fmla="*/ T0 w 2627"/>
                  <a:gd name="T2" fmla="+- 0 14958 14901"/>
                  <a:gd name="T3" fmla="*/ 14958 h 308"/>
                  <a:gd name="T4" fmla="+- 0 9569 9133"/>
                  <a:gd name="T5" fmla="*/ T4 w 2627"/>
                  <a:gd name="T6" fmla="+- 0 14958 14901"/>
                  <a:gd name="T7" fmla="*/ 14958 h 308"/>
                  <a:gd name="T8" fmla="+- 0 9569 9133"/>
                  <a:gd name="T9" fmla="*/ T8 w 2627"/>
                  <a:gd name="T10" fmla="+- 0 15073 14901"/>
                  <a:gd name="T11" fmla="*/ 15073 h 308"/>
                  <a:gd name="T12" fmla="+- 0 9571 9133"/>
                  <a:gd name="T13" fmla="*/ T12 w 2627"/>
                  <a:gd name="T14" fmla="+- 0 15097 14901"/>
                  <a:gd name="T15" fmla="*/ 15097 h 308"/>
                  <a:gd name="T16" fmla="+- 0 9579 9133"/>
                  <a:gd name="T17" fmla="*/ T16 w 2627"/>
                  <a:gd name="T18" fmla="+- 0 15117 14901"/>
                  <a:gd name="T19" fmla="*/ 15117 h 308"/>
                  <a:gd name="T20" fmla="+- 0 9595 9133"/>
                  <a:gd name="T21" fmla="*/ T20 w 2627"/>
                  <a:gd name="T22" fmla="+- 0 15130 14901"/>
                  <a:gd name="T23" fmla="*/ 15130 h 308"/>
                  <a:gd name="T24" fmla="+- 0 9625 9133"/>
                  <a:gd name="T25" fmla="*/ T24 w 2627"/>
                  <a:gd name="T26" fmla="+- 0 15128 14901"/>
                  <a:gd name="T27" fmla="*/ 15128 h 308"/>
                  <a:gd name="T28" fmla="+- 0 9644 9133"/>
                  <a:gd name="T29" fmla="*/ T28 w 2627"/>
                  <a:gd name="T30" fmla="+- 0 15118 14901"/>
                  <a:gd name="T31" fmla="*/ 15118 h 308"/>
                  <a:gd name="T32" fmla="+- 0 9655 9133"/>
                  <a:gd name="T33" fmla="*/ T32 w 2627"/>
                  <a:gd name="T34" fmla="+- 0 15103 14901"/>
                  <a:gd name="T35" fmla="*/ 15103 h 308"/>
                  <a:gd name="T36" fmla="+- 0 9659 9133"/>
                  <a:gd name="T37" fmla="*/ T36 w 2627"/>
                  <a:gd name="T38" fmla="+- 0 15084 14901"/>
                  <a:gd name="T39" fmla="*/ 15084 h 308"/>
                  <a:gd name="T40" fmla="+- 0 9659 9133"/>
                  <a:gd name="T41" fmla="*/ T40 w 2627"/>
                  <a:gd name="T42" fmla="+- 0 14958 14901"/>
                  <a:gd name="T43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2627" h="308">
                    <a:moveTo>
                      <a:pt x="526" y="57"/>
                    </a:moveTo>
                    <a:lnTo>
                      <a:pt x="436" y="57"/>
                    </a:lnTo>
                    <a:lnTo>
                      <a:pt x="436" y="172"/>
                    </a:lnTo>
                    <a:lnTo>
                      <a:pt x="438" y="196"/>
                    </a:lnTo>
                    <a:lnTo>
                      <a:pt x="446" y="216"/>
                    </a:lnTo>
                    <a:lnTo>
                      <a:pt x="462" y="229"/>
                    </a:lnTo>
                    <a:lnTo>
                      <a:pt x="492" y="227"/>
                    </a:lnTo>
                    <a:lnTo>
                      <a:pt x="511" y="217"/>
                    </a:lnTo>
                    <a:lnTo>
                      <a:pt x="522" y="202"/>
                    </a:lnTo>
                    <a:lnTo>
                      <a:pt x="526" y="183"/>
                    </a:lnTo>
                    <a:lnTo>
                      <a:pt x="526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0" name="Freeform 49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1611 9133"/>
                  <a:gd name="T1" fmla="*/ T0 w 2627"/>
                  <a:gd name="T2" fmla="+- 0 14958 14901"/>
                  <a:gd name="T3" fmla="*/ 14958 h 308"/>
                  <a:gd name="T4" fmla="+- 0 11519 9133"/>
                  <a:gd name="T5" fmla="*/ T4 w 2627"/>
                  <a:gd name="T6" fmla="+- 0 14958 14901"/>
                  <a:gd name="T7" fmla="*/ 14958 h 308"/>
                  <a:gd name="T8" fmla="+- 0 11565 9133"/>
                  <a:gd name="T9" fmla="*/ T8 w 2627"/>
                  <a:gd name="T10" fmla="+- 0 15041 14901"/>
                  <a:gd name="T11" fmla="*/ 15041 h 308"/>
                  <a:gd name="T12" fmla="+- 0 11611 9133"/>
                  <a:gd name="T13" fmla="*/ T12 w 2627"/>
                  <a:gd name="T14" fmla="+- 0 14958 14901"/>
                  <a:gd name="T15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27" h="308">
                    <a:moveTo>
                      <a:pt x="2478" y="57"/>
                    </a:moveTo>
                    <a:lnTo>
                      <a:pt x="2386" y="57"/>
                    </a:lnTo>
                    <a:lnTo>
                      <a:pt x="2432" y="140"/>
                    </a:lnTo>
                    <a:lnTo>
                      <a:pt x="2478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1" name="Freeform 50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0271 9133"/>
                  <a:gd name="T1" fmla="*/ T0 w 2627"/>
                  <a:gd name="T2" fmla="+- 0 14958 14901"/>
                  <a:gd name="T3" fmla="*/ 14958 h 308"/>
                  <a:gd name="T4" fmla="+- 0 10181 9133"/>
                  <a:gd name="T5" fmla="*/ T4 w 2627"/>
                  <a:gd name="T6" fmla="+- 0 14958 14901"/>
                  <a:gd name="T7" fmla="*/ 14958 h 308"/>
                  <a:gd name="T8" fmla="+- 0 10181 9133"/>
                  <a:gd name="T9" fmla="*/ T8 w 2627"/>
                  <a:gd name="T10" fmla="+- 0 15036 14901"/>
                  <a:gd name="T11" fmla="*/ 15036 h 308"/>
                  <a:gd name="T12" fmla="+- 0 10271 9133"/>
                  <a:gd name="T13" fmla="*/ T12 w 2627"/>
                  <a:gd name="T14" fmla="+- 0 15036 14901"/>
                  <a:gd name="T15" fmla="*/ 15036 h 308"/>
                  <a:gd name="T16" fmla="+- 0 10271 9133"/>
                  <a:gd name="T17" fmla="*/ T16 w 2627"/>
                  <a:gd name="T18" fmla="+- 0 14958 14901"/>
                  <a:gd name="T19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27" h="308">
                    <a:moveTo>
                      <a:pt x="1138" y="57"/>
                    </a:moveTo>
                    <a:lnTo>
                      <a:pt x="1048" y="57"/>
                    </a:lnTo>
                    <a:lnTo>
                      <a:pt x="1048" y="135"/>
                    </a:lnTo>
                    <a:lnTo>
                      <a:pt x="1138" y="135"/>
                    </a:lnTo>
                    <a:lnTo>
                      <a:pt x="1138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pic>
            <p:nvPicPr>
              <p:cNvPr id="52" name="Picture 51"/>
              <p:cNvPicPr>
                <a:picLocks noChangeAspect="1" noChangeArrowheads="1"/>
              </p:cNvPicPr>
              <p:nvPr userDrawn="1"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04" y="14473"/>
                <a:ext cx="2626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52"/>
              <p:cNvPicPr>
                <a:picLocks noChangeAspect="1" noChangeArrowheads="1"/>
              </p:cNvPicPr>
              <p:nvPr userDrawn="1"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4" y="14312"/>
                <a:ext cx="550" cy="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" name="Group 12"/>
            <p:cNvGrpSpPr>
              <a:grpSpLocks/>
            </p:cNvGrpSpPr>
            <p:nvPr userDrawn="1"/>
          </p:nvGrpSpPr>
          <p:grpSpPr bwMode="auto">
            <a:xfrm>
              <a:off x="10831" y="14980"/>
              <a:ext cx="58" cy="71"/>
              <a:chOff x="10831" y="14980"/>
              <a:chExt cx="58" cy="71"/>
            </a:xfrm>
          </p:grpSpPr>
          <p:sp>
            <p:nvSpPr>
              <p:cNvPr id="35" name="Freeform 34"/>
              <p:cNvSpPr>
                <a:spLocks/>
              </p:cNvSpPr>
              <p:nvPr userDrawn="1"/>
            </p:nvSpPr>
            <p:spPr bwMode="auto">
              <a:xfrm>
                <a:off x="10831" y="14980"/>
                <a:ext cx="58" cy="71"/>
              </a:xfrm>
              <a:custGeom>
                <a:avLst/>
                <a:gdLst>
                  <a:gd name="T0" fmla="+- 0 10831 10831"/>
                  <a:gd name="T1" fmla="*/ T0 w 58"/>
                  <a:gd name="T2" fmla="+- 0 14980 14980"/>
                  <a:gd name="T3" fmla="*/ 14980 h 71"/>
                  <a:gd name="T4" fmla="+- 0 10831 10831"/>
                  <a:gd name="T5" fmla="*/ T4 w 58"/>
                  <a:gd name="T6" fmla="+- 0 15050 14980"/>
                  <a:gd name="T7" fmla="*/ 15050 h 71"/>
                  <a:gd name="T8" fmla="+- 0 10838 10831"/>
                  <a:gd name="T9" fmla="*/ T8 w 58"/>
                  <a:gd name="T10" fmla="+- 0 15050 14980"/>
                  <a:gd name="T11" fmla="*/ 15050 h 71"/>
                  <a:gd name="T12" fmla="+- 0 10861 10831"/>
                  <a:gd name="T13" fmla="*/ T12 w 58"/>
                  <a:gd name="T14" fmla="+- 0 15048 14980"/>
                  <a:gd name="T15" fmla="*/ 15048 h 71"/>
                  <a:gd name="T16" fmla="+- 0 10880 10831"/>
                  <a:gd name="T17" fmla="*/ T16 w 58"/>
                  <a:gd name="T18" fmla="+- 0 15038 14980"/>
                  <a:gd name="T19" fmla="*/ 15038 h 71"/>
                  <a:gd name="T20" fmla="+- 0 10888 10831"/>
                  <a:gd name="T21" fmla="*/ T20 w 58"/>
                  <a:gd name="T22" fmla="+- 0 15016 14980"/>
                  <a:gd name="T23" fmla="*/ 15016 h 71"/>
                  <a:gd name="T24" fmla="+- 0 10888 10831"/>
                  <a:gd name="T25" fmla="*/ T24 w 58"/>
                  <a:gd name="T26" fmla="+- 0 15015 14980"/>
                  <a:gd name="T27" fmla="*/ 15015 h 71"/>
                  <a:gd name="T28" fmla="+- 0 10880 10831"/>
                  <a:gd name="T29" fmla="*/ T28 w 58"/>
                  <a:gd name="T30" fmla="+- 0 14992 14980"/>
                  <a:gd name="T31" fmla="*/ 14992 h 71"/>
                  <a:gd name="T32" fmla="+- 0 10862 10831"/>
                  <a:gd name="T33" fmla="*/ T32 w 58"/>
                  <a:gd name="T34" fmla="+- 0 14982 14980"/>
                  <a:gd name="T35" fmla="*/ 14982 h 71"/>
                  <a:gd name="T36" fmla="+- 0 10839 10831"/>
                  <a:gd name="T37" fmla="*/ T36 w 58"/>
                  <a:gd name="T38" fmla="+- 0 14980 14980"/>
                  <a:gd name="T39" fmla="*/ 14980 h 71"/>
                  <a:gd name="T40" fmla="+- 0 10831 10831"/>
                  <a:gd name="T41" fmla="*/ T40 w 58"/>
                  <a:gd name="T42" fmla="+- 0 14980 14980"/>
                  <a:gd name="T43" fmla="*/ 14980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58" h="71">
                    <a:moveTo>
                      <a:pt x="0" y="0"/>
                    </a:moveTo>
                    <a:lnTo>
                      <a:pt x="0" y="70"/>
                    </a:lnTo>
                    <a:lnTo>
                      <a:pt x="7" y="70"/>
                    </a:lnTo>
                    <a:lnTo>
                      <a:pt x="30" y="68"/>
                    </a:lnTo>
                    <a:lnTo>
                      <a:pt x="49" y="58"/>
                    </a:lnTo>
                    <a:lnTo>
                      <a:pt x="57" y="36"/>
                    </a:lnTo>
                    <a:lnTo>
                      <a:pt x="57" y="35"/>
                    </a:lnTo>
                    <a:lnTo>
                      <a:pt x="49" y="12"/>
                    </a:lnTo>
                    <a:lnTo>
                      <a:pt x="31" y="2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" name="Group 13"/>
            <p:cNvGrpSpPr>
              <a:grpSpLocks/>
            </p:cNvGrpSpPr>
            <p:nvPr userDrawn="1"/>
          </p:nvGrpSpPr>
          <p:grpSpPr bwMode="auto">
            <a:xfrm>
              <a:off x="9280" y="15003"/>
              <a:ext cx="67" cy="79"/>
              <a:chOff x="9280" y="15003"/>
              <a:chExt cx="67" cy="79"/>
            </a:xfrm>
          </p:grpSpPr>
          <p:sp>
            <p:nvSpPr>
              <p:cNvPr id="34" name="Freeform 33"/>
              <p:cNvSpPr>
                <a:spLocks/>
              </p:cNvSpPr>
              <p:nvPr userDrawn="1"/>
            </p:nvSpPr>
            <p:spPr bwMode="auto">
              <a:xfrm>
                <a:off x="9280" y="15003"/>
                <a:ext cx="67" cy="79"/>
              </a:xfrm>
              <a:custGeom>
                <a:avLst/>
                <a:gdLst>
                  <a:gd name="T0" fmla="+- 0 9314 9280"/>
                  <a:gd name="T1" fmla="*/ T0 w 67"/>
                  <a:gd name="T2" fmla="+- 0 15003 15003"/>
                  <a:gd name="T3" fmla="*/ 15003 h 79"/>
                  <a:gd name="T4" fmla="+- 0 9280 9280"/>
                  <a:gd name="T5" fmla="*/ T4 w 67"/>
                  <a:gd name="T6" fmla="+- 0 15081 15003"/>
                  <a:gd name="T7" fmla="*/ 15081 h 79"/>
                  <a:gd name="T8" fmla="+- 0 9347 9280"/>
                  <a:gd name="T9" fmla="*/ T8 w 67"/>
                  <a:gd name="T10" fmla="+- 0 15081 15003"/>
                  <a:gd name="T11" fmla="*/ 15081 h 79"/>
                  <a:gd name="T12" fmla="+- 0 9314 9280"/>
                  <a:gd name="T13" fmla="*/ T12 w 67"/>
                  <a:gd name="T14" fmla="+- 0 15003 15003"/>
                  <a:gd name="T15" fmla="*/ 15003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7" h="79">
                    <a:moveTo>
                      <a:pt x="34" y="0"/>
                    </a:moveTo>
                    <a:lnTo>
                      <a:pt x="0" y="78"/>
                    </a:lnTo>
                    <a:lnTo>
                      <a:pt x="67" y="7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5" name="Group 14"/>
            <p:cNvGrpSpPr>
              <a:grpSpLocks/>
            </p:cNvGrpSpPr>
            <p:nvPr userDrawn="1"/>
          </p:nvGrpSpPr>
          <p:grpSpPr bwMode="auto">
            <a:xfrm>
              <a:off x="10478" y="14977"/>
              <a:ext cx="150" cy="156"/>
              <a:chOff x="10478" y="14977"/>
              <a:chExt cx="150" cy="156"/>
            </a:xfrm>
          </p:grpSpPr>
          <p:sp>
            <p:nvSpPr>
              <p:cNvPr id="33" name="Freeform 32"/>
              <p:cNvSpPr>
                <a:spLocks/>
              </p:cNvSpPr>
              <p:nvPr userDrawn="1"/>
            </p:nvSpPr>
            <p:spPr bwMode="auto">
              <a:xfrm>
                <a:off x="10478" y="14977"/>
                <a:ext cx="150" cy="156"/>
              </a:xfrm>
              <a:custGeom>
                <a:avLst/>
                <a:gdLst>
                  <a:gd name="T0" fmla="+- 0 10552 10478"/>
                  <a:gd name="T1" fmla="*/ T0 w 150"/>
                  <a:gd name="T2" fmla="+- 0 14977 14977"/>
                  <a:gd name="T3" fmla="*/ 14977 h 156"/>
                  <a:gd name="T4" fmla="+- 0 10494 10478"/>
                  <a:gd name="T5" fmla="*/ T4 w 150"/>
                  <a:gd name="T6" fmla="+- 0 15005 14977"/>
                  <a:gd name="T7" fmla="*/ 15005 h 156"/>
                  <a:gd name="T8" fmla="+- 0 10478 10478"/>
                  <a:gd name="T9" fmla="*/ T8 w 150"/>
                  <a:gd name="T10" fmla="+- 0 15045 14977"/>
                  <a:gd name="T11" fmla="*/ 15045 h 156"/>
                  <a:gd name="T12" fmla="+- 0 10481 10478"/>
                  <a:gd name="T13" fmla="*/ T12 w 150"/>
                  <a:gd name="T14" fmla="+- 0 15071 14977"/>
                  <a:gd name="T15" fmla="*/ 15071 h 156"/>
                  <a:gd name="T16" fmla="+- 0 10489 10478"/>
                  <a:gd name="T17" fmla="*/ T16 w 150"/>
                  <a:gd name="T18" fmla="+- 0 15094 14977"/>
                  <a:gd name="T19" fmla="*/ 15094 h 156"/>
                  <a:gd name="T20" fmla="+- 0 10501 10478"/>
                  <a:gd name="T21" fmla="*/ T20 w 150"/>
                  <a:gd name="T22" fmla="+- 0 15111 14977"/>
                  <a:gd name="T23" fmla="*/ 15111 h 156"/>
                  <a:gd name="T24" fmla="+- 0 10517 10478"/>
                  <a:gd name="T25" fmla="*/ T24 w 150"/>
                  <a:gd name="T26" fmla="+- 0 15124 14977"/>
                  <a:gd name="T27" fmla="*/ 15124 h 156"/>
                  <a:gd name="T28" fmla="+- 0 10536 10478"/>
                  <a:gd name="T29" fmla="*/ T28 w 150"/>
                  <a:gd name="T30" fmla="+- 0 15132 14977"/>
                  <a:gd name="T31" fmla="*/ 15132 h 156"/>
                  <a:gd name="T32" fmla="+- 0 10562 10478"/>
                  <a:gd name="T33" fmla="*/ T32 w 150"/>
                  <a:gd name="T34" fmla="+- 0 15130 14977"/>
                  <a:gd name="T35" fmla="*/ 15130 h 156"/>
                  <a:gd name="T36" fmla="+- 0 10616 10478"/>
                  <a:gd name="T37" fmla="*/ T36 w 150"/>
                  <a:gd name="T38" fmla="+- 0 15096 14977"/>
                  <a:gd name="T39" fmla="*/ 15096 h 156"/>
                  <a:gd name="T40" fmla="+- 0 10627 10478"/>
                  <a:gd name="T41" fmla="*/ T40 w 150"/>
                  <a:gd name="T42" fmla="+- 0 15057 14977"/>
                  <a:gd name="T43" fmla="*/ 15057 h 156"/>
                  <a:gd name="T44" fmla="+- 0 10624 10478"/>
                  <a:gd name="T45" fmla="*/ T44 w 150"/>
                  <a:gd name="T46" fmla="+- 0 15034 14977"/>
                  <a:gd name="T47" fmla="*/ 15034 h 156"/>
                  <a:gd name="T48" fmla="+- 0 10585 10478"/>
                  <a:gd name="T49" fmla="*/ T48 w 150"/>
                  <a:gd name="T50" fmla="+- 0 14984 14977"/>
                  <a:gd name="T51" fmla="*/ 14984 h 156"/>
                  <a:gd name="T52" fmla="+- 0 10552 10478"/>
                  <a:gd name="T53" fmla="*/ T52 w 150"/>
                  <a:gd name="T54" fmla="+- 0 14977 14977"/>
                  <a:gd name="T55" fmla="*/ 14977 h 1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150" h="156">
                    <a:moveTo>
                      <a:pt x="74" y="0"/>
                    </a:moveTo>
                    <a:lnTo>
                      <a:pt x="16" y="28"/>
                    </a:lnTo>
                    <a:lnTo>
                      <a:pt x="0" y="68"/>
                    </a:lnTo>
                    <a:lnTo>
                      <a:pt x="3" y="94"/>
                    </a:lnTo>
                    <a:lnTo>
                      <a:pt x="11" y="117"/>
                    </a:lnTo>
                    <a:lnTo>
                      <a:pt x="23" y="134"/>
                    </a:lnTo>
                    <a:lnTo>
                      <a:pt x="39" y="147"/>
                    </a:lnTo>
                    <a:lnTo>
                      <a:pt x="58" y="155"/>
                    </a:lnTo>
                    <a:lnTo>
                      <a:pt x="84" y="153"/>
                    </a:lnTo>
                    <a:lnTo>
                      <a:pt x="138" y="119"/>
                    </a:lnTo>
                    <a:lnTo>
                      <a:pt x="149" y="80"/>
                    </a:lnTo>
                    <a:lnTo>
                      <a:pt x="146" y="57"/>
                    </a:lnTo>
                    <a:lnTo>
                      <a:pt x="107" y="7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6" name="Group 15"/>
            <p:cNvGrpSpPr>
              <a:grpSpLocks/>
            </p:cNvGrpSpPr>
            <p:nvPr userDrawn="1"/>
          </p:nvGrpSpPr>
          <p:grpSpPr bwMode="auto">
            <a:xfrm>
              <a:off x="9133" y="14901"/>
              <a:ext cx="2627" cy="308"/>
              <a:chOff x="9133" y="14901"/>
              <a:chExt cx="2627" cy="308"/>
            </a:xfrm>
          </p:grpSpPr>
          <p:sp>
            <p:nvSpPr>
              <p:cNvPr id="17" name="Freeform 16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1760 9133"/>
                  <a:gd name="T1" fmla="*/ T0 w 2627"/>
                  <a:gd name="T2" fmla="+- 0 14901 14901"/>
                  <a:gd name="T3" fmla="*/ 14901 h 308"/>
                  <a:gd name="T4" fmla="+- 0 9133 9133"/>
                  <a:gd name="T5" fmla="*/ T4 w 2627"/>
                  <a:gd name="T6" fmla="+- 0 14901 14901"/>
                  <a:gd name="T7" fmla="*/ 14901 h 308"/>
                  <a:gd name="T8" fmla="+- 0 9133 9133"/>
                  <a:gd name="T9" fmla="*/ T8 w 2627"/>
                  <a:gd name="T10" fmla="+- 0 15208 14901"/>
                  <a:gd name="T11" fmla="*/ 15208 h 308"/>
                  <a:gd name="T12" fmla="+- 0 11760 9133"/>
                  <a:gd name="T13" fmla="*/ T12 w 2627"/>
                  <a:gd name="T14" fmla="+- 0 15208 14901"/>
                  <a:gd name="T15" fmla="*/ 15208 h 308"/>
                  <a:gd name="T16" fmla="+- 0 11760 9133"/>
                  <a:gd name="T17" fmla="*/ T16 w 2627"/>
                  <a:gd name="T18" fmla="+- 0 15156 14901"/>
                  <a:gd name="T19" fmla="*/ 15156 h 308"/>
                  <a:gd name="T20" fmla="+- 0 10552 9133"/>
                  <a:gd name="T21" fmla="*/ T20 w 2627"/>
                  <a:gd name="T22" fmla="+- 0 15156 14901"/>
                  <a:gd name="T23" fmla="*/ 15156 h 308"/>
                  <a:gd name="T24" fmla="+- 0 10552 9133"/>
                  <a:gd name="T25" fmla="*/ T24 w 2627"/>
                  <a:gd name="T26" fmla="+- 0 15156 14901"/>
                  <a:gd name="T27" fmla="*/ 15156 h 308"/>
                  <a:gd name="T28" fmla="+- 0 9617 9133"/>
                  <a:gd name="T29" fmla="*/ T28 w 2627"/>
                  <a:gd name="T30" fmla="+- 0 15156 14901"/>
                  <a:gd name="T31" fmla="*/ 15156 h 308"/>
                  <a:gd name="T32" fmla="+- 0 9592 9133"/>
                  <a:gd name="T33" fmla="*/ T32 w 2627"/>
                  <a:gd name="T34" fmla="+- 0 15153 14901"/>
                  <a:gd name="T35" fmla="*/ 15153 h 308"/>
                  <a:gd name="T36" fmla="+- 0 9591 9133"/>
                  <a:gd name="T37" fmla="*/ T36 w 2627"/>
                  <a:gd name="T38" fmla="+- 0 15152 14901"/>
                  <a:gd name="T39" fmla="*/ 15152 h 308"/>
                  <a:gd name="T40" fmla="+- 0 9224 9133"/>
                  <a:gd name="T41" fmla="*/ T40 w 2627"/>
                  <a:gd name="T42" fmla="+- 0 15152 14901"/>
                  <a:gd name="T43" fmla="*/ 15152 h 308"/>
                  <a:gd name="T44" fmla="+- 0 9314 9133"/>
                  <a:gd name="T45" fmla="*/ T44 w 2627"/>
                  <a:gd name="T46" fmla="+- 0 14950 14901"/>
                  <a:gd name="T47" fmla="*/ 14950 h 308"/>
                  <a:gd name="T48" fmla="+- 0 11760 9133"/>
                  <a:gd name="T49" fmla="*/ T48 w 2627"/>
                  <a:gd name="T50" fmla="+- 0 14950 14901"/>
                  <a:gd name="T51" fmla="*/ 14950 h 308"/>
                  <a:gd name="T52" fmla="+- 0 11760 9133"/>
                  <a:gd name="T53" fmla="*/ T52 w 2627"/>
                  <a:gd name="T54" fmla="+- 0 14901 14901"/>
                  <a:gd name="T55" fmla="*/ 14901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2627" h="308">
                    <a:moveTo>
                      <a:pt x="2627" y="0"/>
                    </a:moveTo>
                    <a:lnTo>
                      <a:pt x="0" y="0"/>
                    </a:lnTo>
                    <a:lnTo>
                      <a:pt x="0" y="307"/>
                    </a:lnTo>
                    <a:lnTo>
                      <a:pt x="2627" y="307"/>
                    </a:lnTo>
                    <a:lnTo>
                      <a:pt x="2627" y="255"/>
                    </a:lnTo>
                    <a:lnTo>
                      <a:pt x="1419" y="255"/>
                    </a:lnTo>
                    <a:lnTo>
                      <a:pt x="484" y="255"/>
                    </a:lnTo>
                    <a:lnTo>
                      <a:pt x="459" y="252"/>
                    </a:lnTo>
                    <a:lnTo>
                      <a:pt x="458" y="251"/>
                    </a:lnTo>
                    <a:lnTo>
                      <a:pt x="91" y="251"/>
                    </a:lnTo>
                    <a:lnTo>
                      <a:pt x="181" y="49"/>
                    </a:lnTo>
                    <a:lnTo>
                      <a:pt x="2627" y="49"/>
                    </a:lnTo>
                    <a:lnTo>
                      <a:pt x="26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7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1760 9133"/>
                  <a:gd name="T1" fmla="*/ T0 w 2627"/>
                  <a:gd name="T2" fmla="+- 0 14954 14901"/>
                  <a:gd name="T3" fmla="*/ 14954 h 308"/>
                  <a:gd name="T4" fmla="+- 0 10550 9133"/>
                  <a:gd name="T5" fmla="*/ T4 w 2627"/>
                  <a:gd name="T6" fmla="+- 0 14954 14901"/>
                  <a:gd name="T7" fmla="*/ 14954 h 308"/>
                  <a:gd name="T8" fmla="+- 0 10573 9133"/>
                  <a:gd name="T9" fmla="*/ T8 w 2627"/>
                  <a:gd name="T10" fmla="+- 0 14957 14901"/>
                  <a:gd name="T11" fmla="*/ 14957 h 308"/>
                  <a:gd name="T12" fmla="+- 0 10594 9133"/>
                  <a:gd name="T13" fmla="*/ T12 w 2627"/>
                  <a:gd name="T14" fmla="+- 0 14964 14901"/>
                  <a:gd name="T15" fmla="*/ 14964 h 308"/>
                  <a:gd name="T16" fmla="+- 0 10640 9133"/>
                  <a:gd name="T17" fmla="*/ T16 w 2627"/>
                  <a:gd name="T18" fmla="+- 0 15009 14901"/>
                  <a:gd name="T19" fmla="*/ 15009 h 308"/>
                  <a:gd name="T20" fmla="+- 0 10651 9133"/>
                  <a:gd name="T21" fmla="*/ T20 w 2627"/>
                  <a:gd name="T22" fmla="+- 0 15052 14901"/>
                  <a:gd name="T23" fmla="*/ 15052 h 308"/>
                  <a:gd name="T24" fmla="+- 0 10648 9133"/>
                  <a:gd name="T25" fmla="*/ T24 w 2627"/>
                  <a:gd name="T26" fmla="+- 0 15076 14901"/>
                  <a:gd name="T27" fmla="*/ 15076 h 308"/>
                  <a:gd name="T28" fmla="+- 0 10616 9133"/>
                  <a:gd name="T29" fmla="*/ T28 w 2627"/>
                  <a:gd name="T30" fmla="+- 0 15133 14901"/>
                  <a:gd name="T31" fmla="*/ 15133 h 308"/>
                  <a:gd name="T32" fmla="+- 0 10556 9133"/>
                  <a:gd name="T33" fmla="*/ T32 w 2627"/>
                  <a:gd name="T34" fmla="+- 0 15156 14901"/>
                  <a:gd name="T35" fmla="*/ 15156 h 308"/>
                  <a:gd name="T36" fmla="+- 0 10552 9133"/>
                  <a:gd name="T37" fmla="*/ T36 w 2627"/>
                  <a:gd name="T38" fmla="+- 0 15156 14901"/>
                  <a:gd name="T39" fmla="*/ 15156 h 308"/>
                  <a:gd name="T40" fmla="+- 0 11760 9133"/>
                  <a:gd name="T41" fmla="*/ T40 w 2627"/>
                  <a:gd name="T42" fmla="+- 0 15156 14901"/>
                  <a:gd name="T43" fmla="*/ 15156 h 308"/>
                  <a:gd name="T44" fmla="+- 0 11760 9133"/>
                  <a:gd name="T45" fmla="*/ T44 w 2627"/>
                  <a:gd name="T46" fmla="+- 0 15152 14901"/>
                  <a:gd name="T47" fmla="*/ 15152 h 308"/>
                  <a:gd name="T48" fmla="+- 0 10807 9133"/>
                  <a:gd name="T49" fmla="*/ T48 w 2627"/>
                  <a:gd name="T50" fmla="+- 0 15152 14901"/>
                  <a:gd name="T51" fmla="*/ 15152 h 308"/>
                  <a:gd name="T52" fmla="+- 0 10807 9133"/>
                  <a:gd name="T53" fmla="*/ T52 w 2627"/>
                  <a:gd name="T54" fmla="+- 0 14958 14901"/>
                  <a:gd name="T55" fmla="*/ 14958 h 308"/>
                  <a:gd name="T56" fmla="+- 0 11760 9133"/>
                  <a:gd name="T57" fmla="*/ T56 w 2627"/>
                  <a:gd name="T58" fmla="+- 0 14958 14901"/>
                  <a:gd name="T59" fmla="*/ 14958 h 308"/>
                  <a:gd name="T60" fmla="+- 0 11760 9133"/>
                  <a:gd name="T61" fmla="*/ T60 w 2627"/>
                  <a:gd name="T62" fmla="+- 0 14954 14901"/>
                  <a:gd name="T63" fmla="*/ 14954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2627" h="308">
                    <a:moveTo>
                      <a:pt x="2627" y="53"/>
                    </a:moveTo>
                    <a:lnTo>
                      <a:pt x="1417" y="53"/>
                    </a:lnTo>
                    <a:lnTo>
                      <a:pt x="1440" y="56"/>
                    </a:lnTo>
                    <a:lnTo>
                      <a:pt x="1461" y="63"/>
                    </a:lnTo>
                    <a:lnTo>
                      <a:pt x="1507" y="108"/>
                    </a:lnTo>
                    <a:lnTo>
                      <a:pt x="1518" y="151"/>
                    </a:lnTo>
                    <a:lnTo>
                      <a:pt x="1515" y="175"/>
                    </a:lnTo>
                    <a:lnTo>
                      <a:pt x="1483" y="232"/>
                    </a:lnTo>
                    <a:lnTo>
                      <a:pt x="1423" y="255"/>
                    </a:lnTo>
                    <a:lnTo>
                      <a:pt x="1419" y="255"/>
                    </a:lnTo>
                    <a:lnTo>
                      <a:pt x="2627" y="255"/>
                    </a:lnTo>
                    <a:lnTo>
                      <a:pt x="2627" y="251"/>
                    </a:lnTo>
                    <a:lnTo>
                      <a:pt x="1674" y="251"/>
                    </a:lnTo>
                    <a:lnTo>
                      <a:pt x="1674" y="57"/>
                    </a:lnTo>
                    <a:lnTo>
                      <a:pt x="2627" y="57"/>
                    </a:lnTo>
                    <a:lnTo>
                      <a:pt x="2627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9" name="Freeform 18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9842 9133"/>
                  <a:gd name="T1" fmla="*/ T0 w 2627"/>
                  <a:gd name="T2" fmla="+- 0 14958 14901"/>
                  <a:gd name="T3" fmla="*/ 14958 h 308"/>
                  <a:gd name="T4" fmla="+- 0 9683 9133"/>
                  <a:gd name="T5" fmla="*/ T4 w 2627"/>
                  <a:gd name="T6" fmla="+- 0 14958 14901"/>
                  <a:gd name="T7" fmla="*/ 14958 h 308"/>
                  <a:gd name="T8" fmla="+- 0 9683 9133"/>
                  <a:gd name="T9" fmla="*/ T8 w 2627"/>
                  <a:gd name="T10" fmla="+- 0 15081 14901"/>
                  <a:gd name="T11" fmla="*/ 15081 h 308"/>
                  <a:gd name="T12" fmla="+- 0 9680 9133"/>
                  <a:gd name="T13" fmla="*/ T12 w 2627"/>
                  <a:gd name="T14" fmla="+- 0 15105 14901"/>
                  <a:gd name="T15" fmla="*/ 15105 h 308"/>
                  <a:gd name="T16" fmla="+- 0 9671 9133"/>
                  <a:gd name="T17" fmla="*/ T16 w 2627"/>
                  <a:gd name="T18" fmla="+- 0 15125 14901"/>
                  <a:gd name="T19" fmla="*/ 15125 h 308"/>
                  <a:gd name="T20" fmla="+- 0 9658 9133"/>
                  <a:gd name="T21" fmla="*/ T20 w 2627"/>
                  <a:gd name="T22" fmla="+- 0 15141 14901"/>
                  <a:gd name="T23" fmla="*/ 15141 h 308"/>
                  <a:gd name="T24" fmla="+- 0 9639 9133"/>
                  <a:gd name="T25" fmla="*/ T24 w 2627"/>
                  <a:gd name="T26" fmla="+- 0 15152 14901"/>
                  <a:gd name="T27" fmla="*/ 15152 h 308"/>
                  <a:gd name="T28" fmla="+- 0 9617 9133"/>
                  <a:gd name="T29" fmla="*/ T28 w 2627"/>
                  <a:gd name="T30" fmla="+- 0 15156 14901"/>
                  <a:gd name="T31" fmla="*/ 15156 h 308"/>
                  <a:gd name="T32" fmla="+- 0 10552 9133"/>
                  <a:gd name="T33" fmla="*/ T32 w 2627"/>
                  <a:gd name="T34" fmla="+- 0 15156 14901"/>
                  <a:gd name="T35" fmla="*/ 15156 h 308"/>
                  <a:gd name="T36" fmla="+- 0 10530 9133"/>
                  <a:gd name="T37" fmla="*/ T36 w 2627"/>
                  <a:gd name="T38" fmla="+- 0 15154 14901"/>
                  <a:gd name="T39" fmla="*/ 15154 h 308"/>
                  <a:gd name="T40" fmla="+- 0 10526 9133"/>
                  <a:gd name="T41" fmla="*/ T40 w 2627"/>
                  <a:gd name="T42" fmla="+- 0 15152 14901"/>
                  <a:gd name="T43" fmla="*/ 15152 h 308"/>
                  <a:gd name="T44" fmla="+- 0 9887 9133"/>
                  <a:gd name="T45" fmla="*/ T44 w 2627"/>
                  <a:gd name="T46" fmla="+- 0 15152 14901"/>
                  <a:gd name="T47" fmla="*/ 15152 h 308"/>
                  <a:gd name="T48" fmla="+- 0 9887 9133"/>
                  <a:gd name="T49" fmla="*/ T48 w 2627"/>
                  <a:gd name="T50" fmla="+- 0 14980 14901"/>
                  <a:gd name="T51" fmla="*/ 14980 h 308"/>
                  <a:gd name="T52" fmla="+- 0 9842 9133"/>
                  <a:gd name="T53" fmla="*/ T52 w 2627"/>
                  <a:gd name="T54" fmla="+- 0 14980 14901"/>
                  <a:gd name="T55" fmla="*/ 14980 h 308"/>
                  <a:gd name="T56" fmla="+- 0 9842 9133"/>
                  <a:gd name="T57" fmla="*/ T56 w 2627"/>
                  <a:gd name="T58" fmla="+- 0 14958 14901"/>
                  <a:gd name="T59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2627" h="308">
                    <a:moveTo>
                      <a:pt x="709" y="57"/>
                    </a:moveTo>
                    <a:lnTo>
                      <a:pt x="550" y="57"/>
                    </a:lnTo>
                    <a:lnTo>
                      <a:pt x="550" y="180"/>
                    </a:lnTo>
                    <a:lnTo>
                      <a:pt x="547" y="204"/>
                    </a:lnTo>
                    <a:lnTo>
                      <a:pt x="538" y="224"/>
                    </a:lnTo>
                    <a:lnTo>
                      <a:pt x="525" y="240"/>
                    </a:lnTo>
                    <a:lnTo>
                      <a:pt x="506" y="251"/>
                    </a:lnTo>
                    <a:lnTo>
                      <a:pt x="484" y="255"/>
                    </a:lnTo>
                    <a:lnTo>
                      <a:pt x="1419" y="255"/>
                    </a:lnTo>
                    <a:lnTo>
                      <a:pt x="1397" y="253"/>
                    </a:lnTo>
                    <a:lnTo>
                      <a:pt x="1393" y="251"/>
                    </a:lnTo>
                    <a:lnTo>
                      <a:pt x="754" y="251"/>
                    </a:lnTo>
                    <a:lnTo>
                      <a:pt x="754" y="79"/>
                    </a:lnTo>
                    <a:lnTo>
                      <a:pt x="709" y="79"/>
                    </a:lnTo>
                    <a:lnTo>
                      <a:pt x="709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0" name="Freeform 19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9357 9133"/>
                  <a:gd name="T1" fmla="*/ T0 w 2627"/>
                  <a:gd name="T2" fmla="+- 0 15104 14901"/>
                  <a:gd name="T3" fmla="*/ 15104 h 308"/>
                  <a:gd name="T4" fmla="+- 0 9271 9133"/>
                  <a:gd name="T5" fmla="*/ T4 w 2627"/>
                  <a:gd name="T6" fmla="+- 0 15104 14901"/>
                  <a:gd name="T7" fmla="*/ 15104 h 308"/>
                  <a:gd name="T8" fmla="+- 0 9249 9133"/>
                  <a:gd name="T9" fmla="*/ T8 w 2627"/>
                  <a:gd name="T10" fmla="+- 0 15152 14901"/>
                  <a:gd name="T11" fmla="*/ 15152 h 308"/>
                  <a:gd name="T12" fmla="+- 0 9378 9133"/>
                  <a:gd name="T13" fmla="*/ T12 w 2627"/>
                  <a:gd name="T14" fmla="+- 0 15152 14901"/>
                  <a:gd name="T15" fmla="*/ 15152 h 308"/>
                  <a:gd name="T16" fmla="+- 0 9357 9133"/>
                  <a:gd name="T17" fmla="*/ T16 w 2627"/>
                  <a:gd name="T18" fmla="+- 0 15104 14901"/>
                  <a:gd name="T19" fmla="*/ 15104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27" h="308">
                    <a:moveTo>
                      <a:pt x="224" y="203"/>
                    </a:moveTo>
                    <a:lnTo>
                      <a:pt x="138" y="203"/>
                    </a:lnTo>
                    <a:lnTo>
                      <a:pt x="116" y="251"/>
                    </a:lnTo>
                    <a:lnTo>
                      <a:pt x="245" y="251"/>
                    </a:lnTo>
                    <a:lnTo>
                      <a:pt x="224" y="20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20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1760 9133"/>
                  <a:gd name="T1" fmla="*/ T0 w 2627"/>
                  <a:gd name="T2" fmla="+- 0 14950 14901"/>
                  <a:gd name="T3" fmla="*/ 14950 h 308"/>
                  <a:gd name="T4" fmla="+- 0 9314 9133"/>
                  <a:gd name="T5" fmla="*/ T4 w 2627"/>
                  <a:gd name="T6" fmla="+- 0 14950 14901"/>
                  <a:gd name="T7" fmla="*/ 14950 h 308"/>
                  <a:gd name="T8" fmla="+- 0 9403 9133"/>
                  <a:gd name="T9" fmla="*/ T8 w 2627"/>
                  <a:gd name="T10" fmla="+- 0 15152 14901"/>
                  <a:gd name="T11" fmla="*/ 15152 h 308"/>
                  <a:gd name="T12" fmla="+- 0 9591 9133"/>
                  <a:gd name="T13" fmla="*/ T12 w 2627"/>
                  <a:gd name="T14" fmla="+- 0 15152 14901"/>
                  <a:gd name="T15" fmla="*/ 15152 h 308"/>
                  <a:gd name="T16" fmla="+- 0 9573 9133"/>
                  <a:gd name="T17" fmla="*/ T16 w 2627"/>
                  <a:gd name="T18" fmla="+- 0 15143 14901"/>
                  <a:gd name="T19" fmla="*/ 15143 h 308"/>
                  <a:gd name="T20" fmla="+- 0 9559 9133"/>
                  <a:gd name="T21" fmla="*/ T20 w 2627"/>
                  <a:gd name="T22" fmla="+- 0 15128 14901"/>
                  <a:gd name="T23" fmla="*/ 15128 h 308"/>
                  <a:gd name="T24" fmla="+- 0 9549 9133"/>
                  <a:gd name="T25" fmla="*/ T24 w 2627"/>
                  <a:gd name="T26" fmla="+- 0 15109 14901"/>
                  <a:gd name="T27" fmla="*/ 15109 h 308"/>
                  <a:gd name="T28" fmla="+- 0 9545 9133"/>
                  <a:gd name="T29" fmla="*/ T28 w 2627"/>
                  <a:gd name="T30" fmla="+- 0 15086 14901"/>
                  <a:gd name="T31" fmla="*/ 15086 h 308"/>
                  <a:gd name="T32" fmla="+- 0 9545 9133"/>
                  <a:gd name="T33" fmla="*/ T32 w 2627"/>
                  <a:gd name="T34" fmla="+- 0 14958 14901"/>
                  <a:gd name="T35" fmla="*/ 14958 h 308"/>
                  <a:gd name="T36" fmla="+- 0 10526 9133"/>
                  <a:gd name="T37" fmla="*/ T36 w 2627"/>
                  <a:gd name="T38" fmla="+- 0 14958 14901"/>
                  <a:gd name="T39" fmla="*/ 14958 h 308"/>
                  <a:gd name="T40" fmla="+- 0 10528 9133"/>
                  <a:gd name="T41" fmla="*/ T40 w 2627"/>
                  <a:gd name="T42" fmla="+- 0 14957 14901"/>
                  <a:gd name="T43" fmla="*/ 14957 h 308"/>
                  <a:gd name="T44" fmla="+- 0 10550 9133"/>
                  <a:gd name="T45" fmla="*/ T44 w 2627"/>
                  <a:gd name="T46" fmla="+- 0 14954 14901"/>
                  <a:gd name="T47" fmla="*/ 14954 h 308"/>
                  <a:gd name="T48" fmla="+- 0 11760 9133"/>
                  <a:gd name="T49" fmla="*/ T48 w 2627"/>
                  <a:gd name="T50" fmla="+- 0 14954 14901"/>
                  <a:gd name="T51" fmla="*/ 14954 h 308"/>
                  <a:gd name="T52" fmla="+- 0 11760 9133"/>
                  <a:gd name="T53" fmla="*/ T52 w 2627"/>
                  <a:gd name="T54" fmla="+- 0 14950 14901"/>
                  <a:gd name="T55" fmla="*/ 14950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2627" h="308">
                    <a:moveTo>
                      <a:pt x="2627" y="49"/>
                    </a:moveTo>
                    <a:lnTo>
                      <a:pt x="181" y="49"/>
                    </a:lnTo>
                    <a:lnTo>
                      <a:pt x="270" y="251"/>
                    </a:lnTo>
                    <a:lnTo>
                      <a:pt x="458" y="251"/>
                    </a:lnTo>
                    <a:lnTo>
                      <a:pt x="440" y="242"/>
                    </a:lnTo>
                    <a:lnTo>
                      <a:pt x="426" y="227"/>
                    </a:lnTo>
                    <a:lnTo>
                      <a:pt x="416" y="208"/>
                    </a:lnTo>
                    <a:lnTo>
                      <a:pt x="412" y="185"/>
                    </a:lnTo>
                    <a:lnTo>
                      <a:pt x="412" y="57"/>
                    </a:lnTo>
                    <a:lnTo>
                      <a:pt x="1393" y="57"/>
                    </a:lnTo>
                    <a:lnTo>
                      <a:pt x="1395" y="56"/>
                    </a:lnTo>
                    <a:lnTo>
                      <a:pt x="1417" y="53"/>
                    </a:lnTo>
                    <a:lnTo>
                      <a:pt x="2627" y="53"/>
                    </a:lnTo>
                    <a:lnTo>
                      <a:pt x="2627" y="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21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0158 9133"/>
                  <a:gd name="T1" fmla="*/ T0 w 2627"/>
                  <a:gd name="T2" fmla="+- 0 14958 14901"/>
                  <a:gd name="T3" fmla="*/ 14958 h 308"/>
                  <a:gd name="T4" fmla="+- 0 9954 9133"/>
                  <a:gd name="T5" fmla="*/ T4 w 2627"/>
                  <a:gd name="T6" fmla="+- 0 14958 14901"/>
                  <a:gd name="T7" fmla="*/ 14958 h 308"/>
                  <a:gd name="T8" fmla="+- 0 9954 9133"/>
                  <a:gd name="T9" fmla="*/ T8 w 2627"/>
                  <a:gd name="T10" fmla="+- 0 14980 14901"/>
                  <a:gd name="T11" fmla="*/ 14980 h 308"/>
                  <a:gd name="T12" fmla="+- 0 9910 9133"/>
                  <a:gd name="T13" fmla="*/ T12 w 2627"/>
                  <a:gd name="T14" fmla="+- 0 14980 14901"/>
                  <a:gd name="T15" fmla="*/ 14980 h 308"/>
                  <a:gd name="T16" fmla="+- 0 9910 9133"/>
                  <a:gd name="T17" fmla="*/ T16 w 2627"/>
                  <a:gd name="T18" fmla="+- 0 15152 14901"/>
                  <a:gd name="T19" fmla="*/ 15152 h 308"/>
                  <a:gd name="T20" fmla="+- 0 10158 9133"/>
                  <a:gd name="T21" fmla="*/ T20 w 2627"/>
                  <a:gd name="T22" fmla="+- 0 15152 14901"/>
                  <a:gd name="T23" fmla="*/ 15152 h 308"/>
                  <a:gd name="T24" fmla="+- 0 10158 9133"/>
                  <a:gd name="T25" fmla="*/ T24 w 2627"/>
                  <a:gd name="T26" fmla="+- 0 14958 14901"/>
                  <a:gd name="T27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627" h="308">
                    <a:moveTo>
                      <a:pt x="1025" y="57"/>
                    </a:moveTo>
                    <a:lnTo>
                      <a:pt x="821" y="57"/>
                    </a:lnTo>
                    <a:lnTo>
                      <a:pt x="821" y="79"/>
                    </a:lnTo>
                    <a:lnTo>
                      <a:pt x="777" y="79"/>
                    </a:lnTo>
                    <a:lnTo>
                      <a:pt x="777" y="251"/>
                    </a:lnTo>
                    <a:lnTo>
                      <a:pt x="1025" y="251"/>
                    </a:lnTo>
                    <a:lnTo>
                      <a:pt x="1025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22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0271 9133"/>
                  <a:gd name="T1" fmla="*/ T0 w 2627"/>
                  <a:gd name="T2" fmla="+- 0 15059 14901"/>
                  <a:gd name="T3" fmla="*/ 15059 h 308"/>
                  <a:gd name="T4" fmla="+- 0 10181 9133"/>
                  <a:gd name="T5" fmla="*/ T4 w 2627"/>
                  <a:gd name="T6" fmla="+- 0 15059 14901"/>
                  <a:gd name="T7" fmla="*/ 15059 h 308"/>
                  <a:gd name="T8" fmla="+- 0 10181 9133"/>
                  <a:gd name="T9" fmla="*/ T8 w 2627"/>
                  <a:gd name="T10" fmla="+- 0 15152 14901"/>
                  <a:gd name="T11" fmla="*/ 15152 h 308"/>
                  <a:gd name="T12" fmla="+- 0 10271 9133"/>
                  <a:gd name="T13" fmla="*/ T12 w 2627"/>
                  <a:gd name="T14" fmla="+- 0 15152 14901"/>
                  <a:gd name="T15" fmla="*/ 15152 h 308"/>
                  <a:gd name="T16" fmla="+- 0 10271 9133"/>
                  <a:gd name="T17" fmla="*/ T16 w 2627"/>
                  <a:gd name="T18" fmla="+- 0 15059 14901"/>
                  <a:gd name="T19" fmla="*/ 15059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27" h="308">
                    <a:moveTo>
                      <a:pt x="1138" y="158"/>
                    </a:moveTo>
                    <a:lnTo>
                      <a:pt x="1048" y="158"/>
                    </a:lnTo>
                    <a:lnTo>
                      <a:pt x="1048" y="251"/>
                    </a:lnTo>
                    <a:lnTo>
                      <a:pt x="1138" y="251"/>
                    </a:lnTo>
                    <a:lnTo>
                      <a:pt x="1138" y="1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23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0526 9133"/>
                  <a:gd name="T1" fmla="*/ T0 w 2627"/>
                  <a:gd name="T2" fmla="+- 0 14958 14901"/>
                  <a:gd name="T3" fmla="*/ 14958 h 308"/>
                  <a:gd name="T4" fmla="+- 0 10294 9133"/>
                  <a:gd name="T5" fmla="*/ T4 w 2627"/>
                  <a:gd name="T6" fmla="+- 0 14958 14901"/>
                  <a:gd name="T7" fmla="*/ 14958 h 308"/>
                  <a:gd name="T8" fmla="+- 0 10294 9133"/>
                  <a:gd name="T9" fmla="*/ T8 w 2627"/>
                  <a:gd name="T10" fmla="+- 0 15152 14901"/>
                  <a:gd name="T11" fmla="*/ 15152 h 308"/>
                  <a:gd name="T12" fmla="+- 0 10526 9133"/>
                  <a:gd name="T13" fmla="*/ T12 w 2627"/>
                  <a:gd name="T14" fmla="+- 0 15152 14901"/>
                  <a:gd name="T15" fmla="*/ 15152 h 308"/>
                  <a:gd name="T16" fmla="+- 0 10509 9133"/>
                  <a:gd name="T17" fmla="*/ T16 w 2627"/>
                  <a:gd name="T18" fmla="+- 0 15147 14901"/>
                  <a:gd name="T19" fmla="*/ 15147 h 308"/>
                  <a:gd name="T20" fmla="+- 0 10491 9133"/>
                  <a:gd name="T21" fmla="*/ T20 w 2627"/>
                  <a:gd name="T22" fmla="+- 0 15135 14901"/>
                  <a:gd name="T23" fmla="*/ 15135 h 308"/>
                  <a:gd name="T24" fmla="+- 0 10476 9133"/>
                  <a:gd name="T25" fmla="*/ T24 w 2627"/>
                  <a:gd name="T26" fmla="+- 0 15120 14901"/>
                  <a:gd name="T27" fmla="*/ 15120 h 308"/>
                  <a:gd name="T28" fmla="+- 0 10464 9133"/>
                  <a:gd name="T29" fmla="*/ T28 w 2627"/>
                  <a:gd name="T30" fmla="+- 0 15101 14901"/>
                  <a:gd name="T31" fmla="*/ 15101 h 308"/>
                  <a:gd name="T32" fmla="+- 0 10457 9133"/>
                  <a:gd name="T33" fmla="*/ T32 w 2627"/>
                  <a:gd name="T34" fmla="+- 0 15080 14901"/>
                  <a:gd name="T35" fmla="*/ 15080 h 308"/>
                  <a:gd name="T36" fmla="+- 0 10454 9133"/>
                  <a:gd name="T37" fmla="*/ T36 w 2627"/>
                  <a:gd name="T38" fmla="+- 0 15057 14901"/>
                  <a:gd name="T39" fmla="*/ 15057 h 308"/>
                  <a:gd name="T40" fmla="+- 0 10457 9133"/>
                  <a:gd name="T41" fmla="*/ T40 w 2627"/>
                  <a:gd name="T42" fmla="+- 0 15033 14901"/>
                  <a:gd name="T43" fmla="*/ 15033 h 308"/>
                  <a:gd name="T44" fmla="+- 0 10464 9133"/>
                  <a:gd name="T45" fmla="*/ T44 w 2627"/>
                  <a:gd name="T46" fmla="+- 0 15012 14901"/>
                  <a:gd name="T47" fmla="*/ 15012 h 308"/>
                  <a:gd name="T48" fmla="+- 0 10475 9133"/>
                  <a:gd name="T49" fmla="*/ T48 w 2627"/>
                  <a:gd name="T50" fmla="+- 0 14993 14901"/>
                  <a:gd name="T51" fmla="*/ 14993 h 308"/>
                  <a:gd name="T52" fmla="+- 0 10490 9133"/>
                  <a:gd name="T53" fmla="*/ T52 w 2627"/>
                  <a:gd name="T54" fmla="+- 0 14977 14901"/>
                  <a:gd name="T55" fmla="*/ 14977 h 308"/>
                  <a:gd name="T56" fmla="+- 0 10508 9133"/>
                  <a:gd name="T57" fmla="*/ T56 w 2627"/>
                  <a:gd name="T58" fmla="+- 0 14965 14901"/>
                  <a:gd name="T59" fmla="*/ 14965 h 308"/>
                  <a:gd name="T60" fmla="+- 0 10526 9133"/>
                  <a:gd name="T61" fmla="*/ T60 w 2627"/>
                  <a:gd name="T62" fmla="+- 0 14958 14901"/>
                  <a:gd name="T63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2627" h="308">
                    <a:moveTo>
                      <a:pt x="1393" y="57"/>
                    </a:moveTo>
                    <a:lnTo>
                      <a:pt x="1161" y="57"/>
                    </a:lnTo>
                    <a:lnTo>
                      <a:pt x="1161" y="251"/>
                    </a:lnTo>
                    <a:lnTo>
                      <a:pt x="1393" y="251"/>
                    </a:lnTo>
                    <a:lnTo>
                      <a:pt x="1376" y="246"/>
                    </a:lnTo>
                    <a:lnTo>
                      <a:pt x="1358" y="234"/>
                    </a:lnTo>
                    <a:lnTo>
                      <a:pt x="1343" y="219"/>
                    </a:lnTo>
                    <a:lnTo>
                      <a:pt x="1331" y="200"/>
                    </a:lnTo>
                    <a:lnTo>
                      <a:pt x="1324" y="179"/>
                    </a:lnTo>
                    <a:lnTo>
                      <a:pt x="1321" y="156"/>
                    </a:lnTo>
                    <a:lnTo>
                      <a:pt x="1324" y="132"/>
                    </a:lnTo>
                    <a:lnTo>
                      <a:pt x="1331" y="111"/>
                    </a:lnTo>
                    <a:lnTo>
                      <a:pt x="1342" y="92"/>
                    </a:lnTo>
                    <a:lnTo>
                      <a:pt x="1357" y="76"/>
                    </a:lnTo>
                    <a:lnTo>
                      <a:pt x="1375" y="64"/>
                    </a:lnTo>
                    <a:lnTo>
                      <a:pt x="1393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24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0840 9133"/>
                  <a:gd name="T1" fmla="*/ T0 w 2627"/>
                  <a:gd name="T2" fmla="+- 0 15070 14901"/>
                  <a:gd name="T3" fmla="*/ 15070 h 308"/>
                  <a:gd name="T4" fmla="+- 0 10831 9133"/>
                  <a:gd name="T5" fmla="*/ T4 w 2627"/>
                  <a:gd name="T6" fmla="+- 0 15070 14901"/>
                  <a:gd name="T7" fmla="*/ 15070 h 308"/>
                  <a:gd name="T8" fmla="+- 0 10831 9133"/>
                  <a:gd name="T9" fmla="*/ T8 w 2627"/>
                  <a:gd name="T10" fmla="+- 0 15152 14901"/>
                  <a:gd name="T11" fmla="*/ 15152 h 308"/>
                  <a:gd name="T12" fmla="+- 0 10896 9133"/>
                  <a:gd name="T13" fmla="*/ T12 w 2627"/>
                  <a:gd name="T14" fmla="+- 0 15152 14901"/>
                  <a:gd name="T15" fmla="*/ 15152 h 308"/>
                  <a:gd name="T16" fmla="+- 0 10840 9133"/>
                  <a:gd name="T17" fmla="*/ T16 w 2627"/>
                  <a:gd name="T18" fmla="+- 0 15070 14901"/>
                  <a:gd name="T19" fmla="*/ 15070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27" h="308">
                    <a:moveTo>
                      <a:pt x="1707" y="169"/>
                    </a:moveTo>
                    <a:lnTo>
                      <a:pt x="1698" y="169"/>
                    </a:lnTo>
                    <a:lnTo>
                      <a:pt x="1698" y="251"/>
                    </a:lnTo>
                    <a:lnTo>
                      <a:pt x="1763" y="251"/>
                    </a:lnTo>
                    <a:lnTo>
                      <a:pt x="1707" y="1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25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1081 9133"/>
                  <a:gd name="T1" fmla="*/ T0 w 2627"/>
                  <a:gd name="T2" fmla="+- 0 14958 14901"/>
                  <a:gd name="T3" fmla="*/ 14958 h 308"/>
                  <a:gd name="T4" fmla="+- 0 10836 9133"/>
                  <a:gd name="T5" fmla="*/ T4 w 2627"/>
                  <a:gd name="T6" fmla="+- 0 14958 14901"/>
                  <a:gd name="T7" fmla="*/ 14958 h 308"/>
                  <a:gd name="T8" fmla="+- 0 10856 9133"/>
                  <a:gd name="T9" fmla="*/ T8 w 2627"/>
                  <a:gd name="T10" fmla="+- 0 14959 14901"/>
                  <a:gd name="T11" fmla="*/ 14959 h 308"/>
                  <a:gd name="T12" fmla="+- 0 10875 9133"/>
                  <a:gd name="T13" fmla="*/ T12 w 2627"/>
                  <a:gd name="T14" fmla="+- 0 14963 14901"/>
                  <a:gd name="T15" fmla="*/ 14963 h 308"/>
                  <a:gd name="T16" fmla="+- 0 10895 9133"/>
                  <a:gd name="T17" fmla="*/ T16 w 2627"/>
                  <a:gd name="T18" fmla="+- 0 14978 14901"/>
                  <a:gd name="T19" fmla="*/ 14978 h 308"/>
                  <a:gd name="T20" fmla="+- 0 10906 9133"/>
                  <a:gd name="T21" fmla="*/ T20 w 2627"/>
                  <a:gd name="T22" fmla="+- 0 14994 14901"/>
                  <a:gd name="T23" fmla="*/ 14994 h 308"/>
                  <a:gd name="T24" fmla="+- 0 10910 9133"/>
                  <a:gd name="T25" fmla="*/ T24 w 2627"/>
                  <a:gd name="T26" fmla="+- 0 15012 14901"/>
                  <a:gd name="T27" fmla="*/ 15012 h 308"/>
                  <a:gd name="T28" fmla="+- 0 10906 9133"/>
                  <a:gd name="T29" fmla="*/ T28 w 2627"/>
                  <a:gd name="T30" fmla="+- 0 15035 14901"/>
                  <a:gd name="T31" fmla="*/ 15035 h 308"/>
                  <a:gd name="T32" fmla="+- 0 10894 9133"/>
                  <a:gd name="T33" fmla="*/ T32 w 2627"/>
                  <a:gd name="T34" fmla="+- 0 15053 14901"/>
                  <a:gd name="T35" fmla="*/ 15053 h 308"/>
                  <a:gd name="T36" fmla="+- 0 10877 9133"/>
                  <a:gd name="T37" fmla="*/ T36 w 2627"/>
                  <a:gd name="T38" fmla="+- 0 15065 14901"/>
                  <a:gd name="T39" fmla="*/ 15065 h 308"/>
                  <a:gd name="T40" fmla="+- 0 10924 9133"/>
                  <a:gd name="T41" fmla="*/ T40 w 2627"/>
                  <a:gd name="T42" fmla="+- 0 15152 14901"/>
                  <a:gd name="T43" fmla="*/ 15152 h 308"/>
                  <a:gd name="T44" fmla="+- 0 11081 9133"/>
                  <a:gd name="T45" fmla="*/ T44 w 2627"/>
                  <a:gd name="T46" fmla="+- 0 15152 14901"/>
                  <a:gd name="T47" fmla="*/ 15152 h 308"/>
                  <a:gd name="T48" fmla="+- 0 11081 9133"/>
                  <a:gd name="T49" fmla="*/ T48 w 2627"/>
                  <a:gd name="T50" fmla="+- 0 14958 14901"/>
                  <a:gd name="T51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627" h="308">
                    <a:moveTo>
                      <a:pt x="1948" y="57"/>
                    </a:moveTo>
                    <a:lnTo>
                      <a:pt x="1703" y="57"/>
                    </a:lnTo>
                    <a:lnTo>
                      <a:pt x="1723" y="58"/>
                    </a:lnTo>
                    <a:lnTo>
                      <a:pt x="1742" y="62"/>
                    </a:lnTo>
                    <a:lnTo>
                      <a:pt x="1762" y="77"/>
                    </a:lnTo>
                    <a:lnTo>
                      <a:pt x="1773" y="93"/>
                    </a:lnTo>
                    <a:lnTo>
                      <a:pt x="1777" y="111"/>
                    </a:lnTo>
                    <a:lnTo>
                      <a:pt x="1773" y="134"/>
                    </a:lnTo>
                    <a:lnTo>
                      <a:pt x="1761" y="152"/>
                    </a:lnTo>
                    <a:lnTo>
                      <a:pt x="1744" y="164"/>
                    </a:lnTo>
                    <a:lnTo>
                      <a:pt x="1791" y="251"/>
                    </a:lnTo>
                    <a:lnTo>
                      <a:pt x="1948" y="251"/>
                    </a:lnTo>
                    <a:lnTo>
                      <a:pt x="1948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26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1251 9133"/>
                  <a:gd name="T1" fmla="*/ T0 w 2627"/>
                  <a:gd name="T2" fmla="+- 0 14958 14901"/>
                  <a:gd name="T3" fmla="*/ 14958 h 308"/>
                  <a:gd name="T4" fmla="+- 0 11104 9133"/>
                  <a:gd name="T5" fmla="*/ T4 w 2627"/>
                  <a:gd name="T6" fmla="+- 0 14958 14901"/>
                  <a:gd name="T7" fmla="*/ 14958 h 308"/>
                  <a:gd name="T8" fmla="+- 0 11104 9133"/>
                  <a:gd name="T9" fmla="*/ T8 w 2627"/>
                  <a:gd name="T10" fmla="+- 0 15152 14901"/>
                  <a:gd name="T11" fmla="*/ 15152 h 308"/>
                  <a:gd name="T12" fmla="+- 0 11296 9133"/>
                  <a:gd name="T13" fmla="*/ T12 w 2627"/>
                  <a:gd name="T14" fmla="+- 0 15152 14901"/>
                  <a:gd name="T15" fmla="*/ 15152 h 308"/>
                  <a:gd name="T16" fmla="+- 0 11296 9133"/>
                  <a:gd name="T17" fmla="*/ T16 w 2627"/>
                  <a:gd name="T18" fmla="+- 0 14980 14901"/>
                  <a:gd name="T19" fmla="*/ 14980 h 308"/>
                  <a:gd name="T20" fmla="+- 0 11251 9133"/>
                  <a:gd name="T21" fmla="*/ T20 w 2627"/>
                  <a:gd name="T22" fmla="+- 0 14980 14901"/>
                  <a:gd name="T23" fmla="*/ 14980 h 308"/>
                  <a:gd name="T24" fmla="+- 0 11251 9133"/>
                  <a:gd name="T25" fmla="*/ T24 w 2627"/>
                  <a:gd name="T26" fmla="+- 0 14958 14901"/>
                  <a:gd name="T27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627" h="308">
                    <a:moveTo>
                      <a:pt x="2118" y="57"/>
                    </a:moveTo>
                    <a:lnTo>
                      <a:pt x="1971" y="57"/>
                    </a:lnTo>
                    <a:lnTo>
                      <a:pt x="1971" y="251"/>
                    </a:lnTo>
                    <a:lnTo>
                      <a:pt x="2163" y="251"/>
                    </a:lnTo>
                    <a:lnTo>
                      <a:pt x="2163" y="79"/>
                    </a:lnTo>
                    <a:lnTo>
                      <a:pt x="2118" y="79"/>
                    </a:lnTo>
                    <a:lnTo>
                      <a:pt x="2118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27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1492 9133"/>
                  <a:gd name="T1" fmla="*/ T0 w 2627"/>
                  <a:gd name="T2" fmla="+- 0 14958 14901"/>
                  <a:gd name="T3" fmla="*/ 14958 h 308"/>
                  <a:gd name="T4" fmla="+- 0 11364 9133"/>
                  <a:gd name="T5" fmla="*/ T4 w 2627"/>
                  <a:gd name="T6" fmla="+- 0 14958 14901"/>
                  <a:gd name="T7" fmla="*/ 14958 h 308"/>
                  <a:gd name="T8" fmla="+- 0 11364 9133"/>
                  <a:gd name="T9" fmla="*/ T8 w 2627"/>
                  <a:gd name="T10" fmla="+- 0 14980 14901"/>
                  <a:gd name="T11" fmla="*/ 14980 h 308"/>
                  <a:gd name="T12" fmla="+- 0 11319 9133"/>
                  <a:gd name="T13" fmla="*/ T12 w 2627"/>
                  <a:gd name="T14" fmla="+- 0 14980 14901"/>
                  <a:gd name="T15" fmla="*/ 14980 h 308"/>
                  <a:gd name="T16" fmla="+- 0 11319 9133"/>
                  <a:gd name="T17" fmla="*/ T16 w 2627"/>
                  <a:gd name="T18" fmla="+- 0 15152 14901"/>
                  <a:gd name="T19" fmla="*/ 15152 h 308"/>
                  <a:gd name="T20" fmla="+- 0 11553 9133"/>
                  <a:gd name="T21" fmla="*/ T20 w 2627"/>
                  <a:gd name="T22" fmla="+- 0 15152 14901"/>
                  <a:gd name="T23" fmla="*/ 15152 h 308"/>
                  <a:gd name="T24" fmla="+- 0 11553 9133"/>
                  <a:gd name="T25" fmla="*/ T24 w 2627"/>
                  <a:gd name="T26" fmla="+- 0 15068 14901"/>
                  <a:gd name="T27" fmla="*/ 15068 h 308"/>
                  <a:gd name="T28" fmla="+- 0 11492 9133"/>
                  <a:gd name="T29" fmla="*/ T28 w 2627"/>
                  <a:gd name="T30" fmla="+- 0 14958 14901"/>
                  <a:gd name="T31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2627" h="308">
                    <a:moveTo>
                      <a:pt x="2359" y="57"/>
                    </a:moveTo>
                    <a:lnTo>
                      <a:pt x="2231" y="57"/>
                    </a:lnTo>
                    <a:lnTo>
                      <a:pt x="2231" y="79"/>
                    </a:lnTo>
                    <a:lnTo>
                      <a:pt x="2186" y="79"/>
                    </a:lnTo>
                    <a:lnTo>
                      <a:pt x="2186" y="251"/>
                    </a:lnTo>
                    <a:lnTo>
                      <a:pt x="2420" y="251"/>
                    </a:lnTo>
                    <a:lnTo>
                      <a:pt x="2420" y="167"/>
                    </a:lnTo>
                    <a:lnTo>
                      <a:pt x="2359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28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1760 9133"/>
                  <a:gd name="T1" fmla="*/ T0 w 2627"/>
                  <a:gd name="T2" fmla="+- 0 14958 14901"/>
                  <a:gd name="T3" fmla="*/ 14958 h 308"/>
                  <a:gd name="T4" fmla="+- 0 11638 9133"/>
                  <a:gd name="T5" fmla="*/ T4 w 2627"/>
                  <a:gd name="T6" fmla="+- 0 14958 14901"/>
                  <a:gd name="T7" fmla="*/ 14958 h 308"/>
                  <a:gd name="T8" fmla="+- 0 11577 9133"/>
                  <a:gd name="T9" fmla="*/ T8 w 2627"/>
                  <a:gd name="T10" fmla="+- 0 15068 14901"/>
                  <a:gd name="T11" fmla="*/ 15068 h 308"/>
                  <a:gd name="T12" fmla="+- 0 11577 9133"/>
                  <a:gd name="T13" fmla="*/ T12 w 2627"/>
                  <a:gd name="T14" fmla="+- 0 15152 14901"/>
                  <a:gd name="T15" fmla="*/ 15152 h 308"/>
                  <a:gd name="T16" fmla="+- 0 11760 9133"/>
                  <a:gd name="T17" fmla="*/ T16 w 2627"/>
                  <a:gd name="T18" fmla="+- 0 15152 14901"/>
                  <a:gd name="T19" fmla="*/ 15152 h 308"/>
                  <a:gd name="T20" fmla="+- 0 11760 9133"/>
                  <a:gd name="T21" fmla="*/ T20 w 2627"/>
                  <a:gd name="T22" fmla="+- 0 14958 14901"/>
                  <a:gd name="T23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627" h="308">
                    <a:moveTo>
                      <a:pt x="2627" y="57"/>
                    </a:moveTo>
                    <a:lnTo>
                      <a:pt x="2505" y="57"/>
                    </a:lnTo>
                    <a:lnTo>
                      <a:pt x="2444" y="167"/>
                    </a:lnTo>
                    <a:lnTo>
                      <a:pt x="2444" y="251"/>
                    </a:lnTo>
                    <a:lnTo>
                      <a:pt x="2627" y="251"/>
                    </a:lnTo>
                    <a:lnTo>
                      <a:pt x="2627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29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9659 9133"/>
                  <a:gd name="T1" fmla="*/ T0 w 2627"/>
                  <a:gd name="T2" fmla="+- 0 14958 14901"/>
                  <a:gd name="T3" fmla="*/ 14958 h 308"/>
                  <a:gd name="T4" fmla="+- 0 9569 9133"/>
                  <a:gd name="T5" fmla="*/ T4 w 2627"/>
                  <a:gd name="T6" fmla="+- 0 14958 14901"/>
                  <a:gd name="T7" fmla="*/ 14958 h 308"/>
                  <a:gd name="T8" fmla="+- 0 9569 9133"/>
                  <a:gd name="T9" fmla="*/ T8 w 2627"/>
                  <a:gd name="T10" fmla="+- 0 15073 14901"/>
                  <a:gd name="T11" fmla="*/ 15073 h 308"/>
                  <a:gd name="T12" fmla="+- 0 9571 9133"/>
                  <a:gd name="T13" fmla="*/ T12 w 2627"/>
                  <a:gd name="T14" fmla="+- 0 15097 14901"/>
                  <a:gd name="T15" fmla="*/ 15097 h 308"/>
                  <a:gd name="T16" fmla="+- 0 9579 9133"/>
                  <a:gd name="T17" fmla="*/ T16 w 2627"/>
                  <a:gd name="T18" fmla="+- 0 15117 14901"/>
                  <a:gd name="T19" fmla="*/ 15117 h 308"/>
                  <a:gd name="T20" fmla="+- 0 9595 9133"/>
                  <a:gd name="T21" fmla="*/ T20 w 2627"/>
                  <a:gd name="T22" fmla="+- 0 15130 14901"/>
                  <a:gd name="T23" fmla="*/ 15130 h 308"/>
                  <a:gd name="T24" fmla="+- 0 9625 9133"/>
                  <a:gd name="T25" fmla="*/ T24 w 2627"/>
                  <a:gd name="T26" fmla="+- 0 15128 14901"/>
                  <a:gd name="T27" fmla="*/ 15128 h 308"/>
                  <a:gd name="T28" fmla="+- 0 9644 9133"/>
                  <a:gd name="T29" fmla="*/ T28 w 2627"/>
                  <a:gd name="T30" fmla="+- 0 15118 14901"/>
                  <a:gd name="T31" fmla="*/ 15118 h 308"/>
                  <a:gd name="T32" fmla="+- 0 9655 9133"/>
                  <a:gd name="T33" fmla="*/ T32 w 2627"/>
                  <a:gd name="T34" fmla="+- 0 15103 14901"/>
                  <a:gd name="T35" fmla="*/ 15103 h 308"/>
                  <a:gd name="T36" fmla="+- 0 9659 9133"/>
                  <a:gd name="T37" fmla="*/ T36 w 2627"/>
                  <a:gd name="T38" fmla="+- 0 15084 14901"/>
                  <a:gd name="T39" fmla="*/ 15084 h 308"/>
                  <a:gd name="T40" fmla="+- 0 9659 9133"/>
                  <a:gd name="T41" fmla="*/ T40 w 2627"/>
                  <a:gd name="T42" fmla="+- 0 14958 14901"/>
                  <a:gd name="T43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2627" h="308">
                    <a:moveTo>
                      <a:pt x="526" y="57"/>
                    </a:moveTo>
                    <a:lnTo>
                      <a:pt x="436" y="57"/>
                    </a:lnTo>
                    <a:lnTo>
                      <a:pt x="436" y="172"/>
                    </a:lnTo>
                    <a:lnTo>
                      <a:pt x="438" y="196"/>
                    </a:lnTo>
                    <a:lnTo>
                      <a:pt x="446" y="216"/>
                    </a:lnTo>
                    <a:lnTo>
                      <a:pt x="462" y="229"/>
                    </a:lnTo>
                    <a:lnTo>
                      <a:pt x="492" y="227"/>
                    </a:lnTo>
                    <a:lnTo>
                      <a:pt x="511" y="217"/>
                    </a:lnTo>
                    <a:lnTo>
                      <a:pt x="522" y="202"/>
                    </a:lnTo>
                    <a:lnTo>
                      <a:pt x="526" y="183"/>
                    </a:lnTo>
                    <a:lnTo>
                      <a:pt x="526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30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1611 9133"/>
                  <a:gd name="T1" fmla="*/ T0 w 2627"/>
                  <a:gd name="T2" fmla="+- 0 14958 14901"/>
                  <a:gd name="T3" fmla="*/ 14958 h 308"/>
                  <a:gd name="T4" fmla="+- 0 11519 9133"/>
                  <a:gd name="T5" fmla="*/ T4 w 2627"/>
                  <a:gd name="T6" fmla="+- 0 14958 14901"/>
                  <a:gd name="T7" fmla="*/ 14958 h 308"/>
                  <a:gd name="T8" fmla="+- 0 11565 9133"/>
                  <a:gd name="T9" fmla="*/ T8 w 2627"/>
                  <a:gd name="T10" fmla="+- 0 15041 14901"/>
                  <a:gd name="T11" fmla="*/ 15041 h 308"/>
                  <a:gd name="T12" fmla="+- 0 11611 9133"/>
                  <a:gd name="T13" fmla="*/ T12 w 2627"/>
                  <a:gd name="T14" fmla="+- 0 14958 14901"/>
                  <a:gd name="T15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27" h="308">
                    <a:moveTo>
                      <a:pt x="2478" y="57"/>
                    </a:moveTo>
                    <a:lnTo>
                      <a:pt x="2386" y="57"/>
                    </a:lnTo>
                    <a:lnTo>
                      <a:pt x="2432" y="140"/>
                    </a:lnTo>
                    <a:lnTo>
                      <a:pt x="2478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31"/>
              <p:cNvSpPr>
                <a:spLocks/>
              </p:cNvSpPr>
              <p:nvPr userDrawn="1"/>
            </p:nvSpPr>
            <p:spPr bwMode="auto">
              <a:xfrm>
                <a:off x="9133" y="14901"/>
                <a:ext cx="2627" cy="308"/>
              </a:xfrm>
              <a:custGeom>
                <a:avLst/>
                <a:gdLst>
                  <a:gd name="T0" fmla="+- 0 10271 9133"/>
                  <a:gd name="T1" fmla="*/ T0 w 2627"/>
                  <a:gd name="T2" fmla="+- 0 14958 14901"/>
                  <a:gd name="T3" fmla="*/ 14958 h 308"/>
                  <a:gd name="T4" fmla="+- 0 10181 9133"/>
                  <a:gd name="T5" fmla="*/ T4 w 2627"/>
                  <a:gd name="T6" fmla="+- 0 14958 14901"/>
                  <a:gd name="T7" fmla="*/ 14958 h 308"/>
                  <a:gd name="T8" fmla="+- 0 10181 9133"/>
                  <a:gd name="T9" fmla="*/ T8 w 2627"/>
                  <a:gd name="T10" fmla="+- 0 15036 14901"/>
                  <a:gd name="T11" fmla="*/ 15036 h 308"/>
                  <a:gd name="T12" fmla="+- 0 10271 9133"/>
                  <a:gd name="T13" fmla="*/ T12 w 2627"/>
                  <a:gd name="T14" fmla="+- 0 15036 14901"/>
                  <a:gd name="T15" fmla="*/ 15036 h 308"/>
                  <a:gd name="T16" fmla="+- 0 10271 9133"/>
                  <a:gd name="T17" fmla="*/ T16 w 2627"/>
                  <a:gd name="T18" fmla="+- 0 14958 14901"/>
                  <a:gd name="T19" fmla="*/ 14958 h 3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27" h="308">
                    <a:moveTo>
                      <a:pt x="1138" y="57"/>
                    </a:moveTo>
                    <a:lnTo>
                      <a:pt x="1048" y="57"/>
                    </a:lnTo>
                    <a:lnTo>
                      <a:pt x="1048" y="135"/>
                    </a:lnTo>
                    <a:lnTo>
                      <a:pt x="1138" y="135"/>
                    </a:lnTo>
                    <a:lnTo>
                      <a:pt x="1138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57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9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0200" y="6576900"/>
            <a:ext cx="2057400" cy="2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354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200"/>
            <a:ext cx="7886700" cy="990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0" name="Group 59"/>
          <p:cNvGrpSpPr>
            <a:grpSpLocks/>
          </p:cNvGrpSpPr>
          <p:nvPr userDrawn="1"/>
        </p:nvGrpSpPr>
        <p:grpSpPr bwMode="auto">
          <a:xfrm>
            <a:off x="4564" y="-14190"/>
            <a:ext cx="9144000" cy="977810"/>
            <a:chOff x="-414" y="2069"/>
            <a:chExt cx="12220" cy="1180"/>
          </a:xfrm>
        </p:grpSpPr>
        <p:sp>
          <p:nvSpPr>
            <p:cNvPr id="61" name="Freeform 60"/>
            <p:cNvSpPr>
              <a:spLocks/>
            </p:cNvSpPr>
            <p:nvPr userDrawn="1"/>
          </p:nvSpPr>
          <p:spPr bwMode="auto">
            <a:xfrm>
              <a:off x="-414" y="2069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8" name="Group 57"/>
          <p:cNvGrpSpPr>
            <a:grpSpLocks/>
          </p:cNvGrpSpPr>
          <p:nvPr userDrawn="1"/>
        </p:nvGrpSpPr>
        <p:grpSpPr bwMode="auto">
          <a:xfrm>
            <a:off x="0" y="6309320"/>
            <a:ext cx="9144000" cy="548680"/>
            <a:chOff x="10" y="10"/>
            <a:chExt cx="12220" cy="1180"/>
          </a:xfrm>
        </p:grpSpPr>
        <p:sp>
          <p:nvSpPr>
            <p:cNvPr id="59" name="Freeform 58"/>
            <p:cNvSpPr>
              <a:spLocks/>
            </p:cNvSpPr>
            <p:nvPr userDrawn="1"/>
          </p:nvSpPr>
          <p:spPr bwMode="auto">
            <a:xfrm>
              <a:off x="10" y="10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31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0200" y="6576900"/>
            <a:ext cx="2057400" cy="2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3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>
            <a:grpSpLocks/>
          </p:cNvGrpSpPr>
          <p:nvPr userDrawn="1"/>
        </p:nvGrpSpPr>
        <p:grpSpPr bwMode="auto">
          <a:xfrm>
            <a:off x="4564" y="-14190"/>
            <a:ext cx="9144000" cy="346846"/>
            <a:chOff x="-414" y="2069"/>
            <a:chExt cx="12220" cy="1180"/>
          </a:xfrm>
        </p:grpSpPr>
        <p:sp>
          <p:nvSpPr>
            <p:cNvPr id="61" name="Freeform 60"/>
            <p:cNvSpPr>
              <a:spLocks/>
            </p:cNvSpPr>
            <p:nvPr userDrawn="1"/>
          </p:nvSpPr>
          <p:spPr bwMode="auto">
            <a:xfrm>
              <a:off x="-414" y="2069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0200" y="6576900"/>
            <a:ext cx="2057400" cy="2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Group 57"/>
          <p:cNvGrpSpPr>
            <a:grpSpLocks/>
          </p:cNvGrpSpPr>
          <p:nvPr userDrawn="1"/>
        </p:nvGrpSpPr>
        <p:grpSpPr bwMode="auto">
          <a:xfrm>
            <a:off x="0" y="6525344"/>
            <a:ext cx="9144000" cy="332656"/>
            <a:chOff x="10" y="10"/>
            <a:chExt cx="12220" cy="1180"/>
          </a:xfrm>
        </p:grpSpPr>
        <p:sp>
          <p:nvSpPr>
            <p:cNvPr id="59" name="Freeform 58"/>
            <p:cNvSpPr>
              <a:spLocks/>
            </p:cNvSpPr>
            <p:nvPr userDrawn="1"/>
          </p:nvSpPr>
          <p:spPr bwMode="auto">
            <a:xfrm>
              <a:off x="10" y="10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38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84717-093C-4C6C-8D68-9992E6974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4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50" r:id="rId12"/>
    <p:sldLayoutId id="2147484035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>
            <a:grpSpLocks/>
          </p:cNvGrpSpPr>
          <p:nvPr userDrawn="1"/>
        </p:nvGrpSpPr>
        <p:grpSpPr bwMode="auto">
          <a:xfrm>
            <a:off x="4564" y="-14190"/>
            <a:ext cx="9144000" cy="346846"/>
            <a:chOff x="-414" y="2069"/>
            <a:chExt cx="12220" cy="1180"/>
          </a:xfrm>
        </p:grpSpPr>
        <p:sp>
          <p:nvSpPr>
            <p:cNvPr id="61" name="Freeform 60"/>
            <p:cNvSpPr>
              <a:spLocks/>
            </p:cNvSpPr>
            <p:nvPr userDrawn="1"/>
          </p:nvSpPr>
          <p:spPr bwMode="auto">
            <a:xfrm>
              <a:off x="-414" y="2069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0200" y="6576900"/>
            <a:ext cx="2057400" cy="2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Group 57"/>
          <p:cNvGrpSpPr>
            <a:grpSpLocks/>
          </p:cNvGrpSpPr>
          <p:nvPr userDrawn="1"/>
        </p:nvGrpSpPr>
        <p:grpSpPr bwMode="auto">
          <a:xfrm>
            <a:off x="0" y="6525344"/>
            <a:ext cx="9144000" cy="332656"/>
            <a:chOff x="10" y="10"/>
            <a:chExt cx="12220" cy="1180"/>
          </a:xfrm>
        </p:grpSpPr>
        <p:sp>
          <p:nvSpPr>
            <p:cNvPr id="59" name="Freeform 58"/>
            <p:cNvSpPr>
              <a:spLocks/>
            </p:cNvSpPr>
            <p:nvPr userDrawn="1"/>
          </p:nvSpPr>
          <p:spPr bwMode="auto">
            <a:xfrm>
              <a:off x="10" y="10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159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6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>
            <a:grpSpLocks/>
          </p:cNvGrpSpPr>
          <p:nvPr userDrawn="1"/>
        </p:nvGrpSpPr>
        <p:grpSpPr bwMode="auto">
          <a:xfrm>
            <a:off x="4564" y="-14190"/>
            <a:ext cx="9144000" cy="346846"/>
            <a:chOff x="-414" y="2069"/>
            <a:chExt cx="12220" cy="1180"/>
          </a:xfrm>
        </p:grpSpPr>
        <p:sp>
          <p:nvSpPr>
            <p:cNvPr id="61" name="Freeform 60"/>
            <p:cNvSpPr>
              <a:spLocks/>
            </p:cNvSpPr>
            <p:nvPr userDrawn="1"/>
          </p:nvSpPr>
          <p:spPr bwMode="auto">
            <a:xfrm>
              <a:off x="-414" y="2069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0200" y="6576900"/>
            <a:ext cx="2057400" cy="2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Group 57"/>
          <p:cNvGrpSpPr>
            <a:grpSpLocks/>
          </p:cNvGrpSpPr>
          <p:nvPr userDrawn="1"/>
        </p:nvGrpSpPr>
        <p:grpSpPr bwMode="auto">
          <a:xfrm>
            <a:off x="0" y="6525344"/>
            <a:ext cx="9144000" cy="332656"/>
            <a:chOff x="10" y="10"/>
            <a:chExt cx="12220" cy="1180"/>
          </a:xfrm>
        </p:grpSpPr>
        <p:sp>
          <p:nvSpPr>
            <p:cNvPr id="59" name="Freeform 58"/>
            <p:cNvSpPr>
              <a:spLocks/>
            </p:cNvSpPr>
            <p:nvPr userDrawn="1"/>
          </p:nvSpPr>
          <p:spPr bwMode="auto">
            <a:xfrm>
              <a:off x="10" y="10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04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>
            <a:grpSpLocks/>
          </p:cNvGrpSpPr>
          <p:nvPr userDrawn="1"/>
        </p:nvGrpSpPr>
        <p:grpSpPr bwMode="auto">
          <a:xfrm>
            <a:off x="4564" y="-14190"/>
            <a:ext cx="9144000" cy="346846"/>
            <a:chOff x="-414" y="2069"/>
            <a:chExt cx="12220" cy="1180"/>
          </a:xfrm>
        </p:grpSpPr>
        <p:sp>
          <p:nvSpPr>
            <p:cNvPr id="61" name="Freeform 60"/>
            <p:cNvSpPr>
              <a:spLocks/>
            </p:cNvSpPr>
            <p:nvPr userDrawn="1"/>
          </p:nvSpPr>
          <p:spPr bwMode="auto">
            <a:xfrm>
              <a:off x="-414" y="2069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0200" y="6576900"/>
            <a:ext cx="2057400" cy="2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Group 57"/>
          <p:cNvGrpSpPr>
            <a:grpSpLocks/>
          </p:cNvGrpSpPr>
          <p:nvPr userDrawn="1"/>
        </p:nvGrpSpPr>
        <p:grpSpPr bwMode="auto">
          <a:xfrm>
            <a:off x="0" y="6525344"/>
            <a:ext cx="9144000" cy="332656"/>
            <a:chOff x="10" y="10"/>
            <a:chExt cx="12220" cy="1180"/>
          </a:xfrm>
        </p:grpSpPr>
        <p:sp>
          <p:nvSpPr>
            <p:cNvPr id="59" name="Freeform 58"/>
            <p:cNvSpPr>
              <a:spLocks/>
            </p:cNvSpPr>
            <p:nvPr userDrawn="1"/>
          </p:nvSpPr>
          <p:spPr bwMode="auto">
            <a:xfrm>
              <a:off x="10" y="10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34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0200" y="6576900"/>
            <a:ext cx="2057400" cy="2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2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>
            <a:grpSpLocks/>
          </p:cNvGrpSpPr>
          <p:nvPr userDrawn="1"/>
        </p:nvGrpSpPr>
        <p:grpSpPr bwMode="auto">
          <a:xfrm>
            <a:off x="4564" y="-14190"/>
            <a:ext cx="9144000" cy="346846"/>
            <a:chOff x="-414" y="2069"/>
            <a:chExt cx="12220" cy="1180"/>
          </a:xfrm>
        </p:grpSpPr>
        <p:sp>
          <p:nvSpPr>
            <p:cNvPr id="61" name="Freeform 60"/>
            <p:cNvSpPr>
              <a:spLocks/>
            </p:cNvSpPr>
            <p:nvPr userDrawn="1"/>
          </p:nvSpPr>
          <p:spPr bwMode="auto">
            <a:xfrm>
              <a:off x="-414" y="2069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0200" y="6576900"/>
            <a:ext cx="2057400" cy="2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Group 57"/>
          <p:cNvGrpSpPr>
            <a:grpSpLocks/>
          </p:cNvGrpSpPr>
          <p:nvPr userDrawn="1"/>
        </p:nvGrpSpPr>
        <p:grpSpPr bwMode="auto">
          <a:xfrm>
            <a:off x="0" y="6525344"/>
            <a:ext cx="9144000" cy="332656"/>
            <a:chOff x="10" y="10"/>
            <a:chExt cx="12220" cy="1180"/>
          </a:xfrm>
        </p:grpSpPr>
        <p:sp>
          <p:nvSpPr>
            <p:cNvPr id="59" name="Freeform 58"/>
            <p:cNvSpPr>
              <a:spLocks/>
            </p:cNvSpPr>
            <p:nvPr userDrawn="1"/>
          </p:nvSpPr>
          <p:spPr bwMode="auto">
            <a:xfrm>
              <a:off x="10" y="10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14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8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200"/>
            <a:ext cx="7886700" cy="990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0" name="Group 59"/>
          <p:cNvGrpSpPr>
            <a:grpSpLocks/>
          </p:cNvGrpSpPr>
          <p:nvPr userDrawn="1"/>
        </p:nvGrpSpPr>
        <p:grpSpPr bwMode="auto">
          <a:xfrm>
            <a:off x="4564" y="-14190"/>
            <a:ext cx="9144000" cy="977810"/>
            <a:chOff x="-414" y="2069"/>
            <a:chExt cx="12220" cy="1180"/>
          </a:xfrm>
        </p:grpSpPr>
        <p:sp>
          <p:nvSpPr>
            <p:cNvPr id="61" name="Freeform 60"/>
            <p:cNvSpPr>
              <a:spLocks/>
            </p:cNvSpPr>
            <p:nvPr userDrawn="1"/>
          </p:nvSpPr>
          <p:spPr bwMode="auto">
            <a:xfrm>
              <a:off x="-414" y="2069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58" name="Group 57"/>
          <p:cNvGrpSpPr>
            <a:grpSpLocks/>
          </p:cNvGrpSpPr>
          <p:nvPr userDrawn="1"/>
        </p:nvGrpSpPr>
        <p:grpSpPr bwMode="auto">
          <a:xfrm>
            <a:off x="0" y="6309320"/>
            <a:ext cx="9144000" cy="548680"/>
            <a:chOff x="10" y="10"/>
            <a:chExt cx="12220" cy="1180"/>
          </a:xfrm>
        </p:grpSpPr>
        <p:sp>
          <p:nvSpPr>
            <p:cNvPr id="59" name="Freeform 58"/>
            <p:cNvSpPr>
              <a:spLocks/>
            </p:cNvSpPr>
            <p:nvPr userDrawn="1"/>
          </p:nvSpPr>
          <p:spPr bwMode="auto">
            <a:xfrm>
              <a:off x="10" y="10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4702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4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>
            <a:grpSpLocks/>
          </p:cNvGrpSpPr>
          <p:nvPr userDrawn="1"/>
        </p:nvGrpSpPr>
        <p:grpSpPr bwMode="auto">
          <a:xfrm>
            <a:off x="4564" y="-14190"/>
            <a:ext cx="9144000" cy="346846"/>
            <a:chOff x="-414" y="2069"/>
            <a:chExt cx="12220" cy="1180"/>
          </a:xfrm>
        </p:grpSpPr>
        <p:sp>
          <p:nvSpPr>
            <p:cNvPr id="61" name="Freeform 60"/>
            <p:cNvSpPr>
              <a:spLocks/>
            </p:cNvSpPr>
            <p:nvPr userDrawn="1"/>
          </p:nvSpPr>
          <p:spPr bwMode="auto">
            <a:xfrm>
              <a:off x="-414" y="2069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0200" y="6576900"/>
            <a:ext cx="2057400" cy="2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58" name="Group 57"/>
          <p:cNvGrpSpPr>
            <a:grpSpLocks/>
          </p:cNvGrpSpPr>
          <p:nvPr userDrawn="1"/>
        </p:nvGrpSpPr>
        <p:grpSpPr bwMode="auto">
          <a:xfrm>
            <a:off x="0" y="6525344"/>
            <a:ext cx="9144000" cy="332656"/>
            <a:chOff x="10" y="10"/>
            <a:chExt cx="12220" cy="1180"/>
          </a:xfrm>
        </p:grpSpPr>
        <p:sp>
          <p:nvSpPr>
            <p:cNvPr id="59" name="Freeform 58"/>
            <p:cNvSpPr>
              <a:spLocks/>
            </p:cNvSpPr>
            <p:nvPr userDrawn="1"/>
          </p:nvSpPr>
          <p:spPr bwMode="auto">
            <a:xfrm>
              <a:off x="10" y="10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7655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80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0200" y="6576900"/>
            <a:ext cx="2057400" cy="2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66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4033" r:id="rId2"/>
    <p:sldLayoutId id="214748403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>
            <a:grpSpLocks/>
          </p:cNvGrpSpPr>
          <p:nvPr userDrawn="1"/>
        </p:nvGrpSpPr>
        <p:grpSpPr bwMode="auto">
          <a:xfrm>
            <a:off x="4564" y="-14190"/>
            <a:ext cx="9144000" cy="346846"/>
            <a:chOff x="-414" y="2069"/>
            <a:chExt cx="12220" cy="1180"/>
          </a:xfrm>
        </p:grpSpPr>
        <p:sp>
          <p:nvSpPr>
            <p:cNvPr id="61" name="Freeform 60"/>
            <p:cNvSpPr>
              <a:spLocks/>
            </p:cNvSpPr>
            <p:nvPr userDrawn="1"/>
          </p:nvSpPr>
          <p:spPr bwMode="auto">
            <a:xfrm>
              <a:off x="-414" y="2069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0200" y="6576900"/>
            <a:ext cx="2057400" cy="2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8" name="Group 57"/>
          <p:cNvGrpSpPr>
            <a:grpSpLocks/>
          </p:cNvGrpSpPr>
          <p:nvPr userDrawn="1"/>
        </p:nvGrpSpPr>
        <p:grpSpPr bwMode="auto">
          <a:xfrm>
            <a:off x="0" y="6525344"/>
            <a:ext cx="9144000" cy="332656"/>
            <a:chOff x="10" y="10"/>
            <a:chExt cx="12220" cy="1180"/>
          </a:xfrm>
        </p:grpSpPr>
        <p:sp>
          <p:nvSpPr>
            <p:cNvPr id="59" name="Freeform 58"/>
            <p:cNvSpPr>
              <a:spLocks/>
            </p:cNvSpPr>
            <p:nvPr userDrawn="1"/>
          </p:nvSpPr>
          <p:spPr bwMode="auto">
            <a:xfrm>
              <a:off x="10" y="10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618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>
            <a:grpSpLocks/>
          </p:cNvGrpSpPr>
          <p:nvPr userDrawn="1"/>
        </p:nvGrpSpPr>
        <p:grpSpPr bwMode="auto">
          <a:xfrm>
            <a:off x="4564" y="-14190"/>
            <a:ext cx="9144000" cy="346846"/>
            <a:chOff x="-414" y="2069"/>
            <a:chExt cx="12220" cy="1180"/>
          </a:xfrm>
        </p:grpSpPr>
        <p:sp>
          <p:nvSpPr>
            <p:cNvPr id="61" name="Freeform 60"/>
            <p:cNvSpPr>
              <a:spLocks/>
            </p:cNvSpPr>
            <p:nvPr userDrawn="1"/>
          </p:nvSpPr>
          <p:spPr bwMode="auto">
            <a:xfrm>
              <a:off x="-414" y="2069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0200" y="6576900"/>
            <a:ext cx="2057400" cy="2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Group 57"/>
          <p:cNvGrpSpPr>
            <a:grpSpLocks/>
          </p:cNvGrpSpPr>
          <p:nvPr userDrawn="1"/>
        </p:nvGrpSpPr>
        <p:grpSpPr bwMode="auto">
          <a:xfrm>
            <a:off x="0" y="6525344"/>
            <a:ext cx="9144000" cy="332656"/>
            <a:chOff x="10" y="10"/>
            <a:chExt cx="12220" cy="1180"/>
          </a:xfrm>
        </p:grpSpPr>
        <p:sp>
          <p:nvSpPr>
            <p:cNvPr id="59" name="Freeform 58"/>
            <p:cNvSpPr>
              <a:spLocks/>
            </p:cNvSpPr>
            <p:nvPr userDrawn="1"/>
          </p:nvSpPr>
          <p:spPr bwMode="auto">
            <a:xfrm>
              <a:off x="10" y="10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29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0200" y="6576900"/>
            <a:ext cx="2057400" cy="2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24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>
            <a:grpSpLocks/>
          </p:cNvGrpSpPr>
          <p:nvPr userDrawn="1"/>
        </p:nvGrpSpPr>
        <p:grpSpPr bwMode="auto">
          <a:xfrm>
            <a:off x="4564" y="-14190"/>
            <a:ext cx="9144000" cy="346846"/>
            <a:chOff x="-414" y="2069"/>
            <a:chExt cx="12220" cy="1180"/>
          </a:xfrm>
        </p:grpSpPr>
        <p:sp>
          <p:nvSpPr>
            <p:cNvPr id="61" name="Freeform 60"/>
            <p:cNvSpPr>
              <a:spLocks/>
            </p:cNvSpPr>
            <p:nvPr userDrawn="1"/>
          </p:nvSpPr>
          <p:spPr bwMode="auto">
            <a:xfrm>
              <a:off x="-414" y="2069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  <a:latin typeface="Times New Roman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0200" y="6576900"/>
            <a:ext cx="2057400" cy="2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grpSp>
        <p:nvGrpSpPr>
          <p:cNvPr id="58" name="Group 57"/>
          <p:cNvGrpSpPr>
            <a:grpSpLocks/>
          </p:cNvGrpSpPr>
          <p:nvPr userDrawn="1"/>
        </p:nvGrpSpPr>
        <p:grpSpPr bwMode="auto">
          <a:xfrm>
            <a:off x="0" y="6525344"/>
            <a:ext cx="9144000" cy="332656"/>
            <a:chOff x="10" y="10"/>
            <a:chExt cx="12220" cy="1180"/>
          </a:xfrm>
        </p:grpSpPr>
        <p:sp>
          <p:nvSpPr>
            <p:cNvPr id="59" name="Freeform 58"/>
            <p:cNvSpPr>
              <a:spLocks/>
            </p:cNvSpPr>
            <p:nvPr userDrawn="1"/>
          </p:nvSpPr>
          <p:spPr bwMode="auto">
            <a:xfrm>
              <a:off x="10" y="10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  <a:latin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12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933" r:id="rId3"/>
    <p:sldLayoutId id="214748403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>
            <a:grpSpLocks/>
          </p:cNvGrpSpPr>
          <p:nvPr userDrawn="1"/>
        </p:nvGrpSpPr>
        <p:grpSpPr bwMode="auto">
          <a:xfrm>
            <a:off x="4564" y="-14190"/>
            <a:ext cx="9144000" cy="346846"/>
            <a:chOff x="-414" y="2069"/>
            <a:chExt cx="12220" cy="1180"/>
          </a:xfrm>
        </p:grpSpPr>
        <p:sp>
          <p:nvSpPr>
            <p:cNvPr id="61" name="Freeform 60"/>
            <p:cNvSpPr>
              <a:spLocks/>
            </p:cNvSpPr>
            <p:nvPr userDrawn="1"/>
          </p:nvSpPr>
          <p:spPr bwMode="auto">
            <a:xfrm>
              <a:off x="-414" y="2069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  <a:latin typeface="Times New Roman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0200" y="6576900"/>
            <a:ext cx="2057400" cy="2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grpSp>
        <p:nvGrpSpPr>
          <p:cNvPr id="58" name="Group 57"/>
          <p:cNvGrpSpPr>
            <a:grpSpLocks/>
          </p:cNvGrpSpPr>
          <p:nvPr userDrawn="1"/>
        </p:nvGrpSpPr>
        <p:grpSpPr bwMode="auto">
          <a:xfrm>
            <a:off x="0" y="6525344"/>
            <a:ext cx="9144000" cy="332656"/>
            <a:chOff x="10" y="10"/>
            <a:chExt cx="12220" cy="1180"/>
          </a:xfrm>
        </p:grpSpPr>
        <p:sp>
          <p:nvSpPr>
            <p:cNvPr id="59" name="Freeform 58"/>
            <p:cNvSpPr>
              <a:spLocks/>
            </p:cNvSpPr>
            <p:nvPr userDrawn="1"/>
          </p:nvSpPr>
          <p:spPr bwMode="auto">
            <a:xfrm>
              <a:off x="10" y="10"/>
              <a:ext cx="12220" cy="1180"/>
            </a:xfrm>
            <a:custGeom>
              <a:avLst/>
              <a:gdLst>
                <a:gd name="T0" fmla="+- 0 10 10"/>
                <a:gd name="T1" fmla="*/ T0 w 12220"/>
                <a:gd name="T2" fmla="+- 0 1190 10"/>
                <a:gd name="T3" fmla="*/ 1190 h 1180"/>
                <a:gd name="T4" fmla="+- 0 12230 10"/>
                <a:gd name="T5" fmla="*/ T4 w 12220"/>
                <a:gd name="T6" fmla="+- 0 1190 10"/>
                <a:gd name="T7" fmla="*/ 1190 h 1180"/>
                <a:gd name="T8" fmla="+- 0 12230 10"/>
                <a:gd name="T9" fmla="*/ T8 w 12220"/>
                <a:gd name="T10" fmla="+- 0 10 10"/>
                <a:gd name="T11" fmla="*/ 10 h 1180"/>
                <a:gd name="T12" fmla="+- 0 10 10"/>
                <a:gd name="T13" fmla="*/ T12 w 12220"/>
                <a:gd name="T14" fmla="+- 0 10 10"/>
                <a:gd name="T15" fmla="*/ 10 h 1180"/>
                <a:gd name="T16" fmla="+- 0 10 10"/>
                <a:gd name="T17" fmla="*/ T16 w 12220"/>
                <a:gd name="T18" fmla="+- 0 1190 10"/>
                <a:gd name="T19" fmla="*/ 1190 h 1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220" h="1180">
                  <a:moveTo>
                    <a:pt x="0" y="1180"/>
                  </a:moveTo>
                  <a:lnTo>
                    <a:pt x="12220" y="1180"/>
                  </a:lnTo>
                  <a:lnTo>
                    <a:pt x="12220" y="0"/>
                  </a:lnTo>
                  <a:lnTo>
                    <a:pt x="0" y="0"/>
                  </a:lnTo>
                  <a:lnTo>
                    <a:pt x="0" y="1180"/>
                  </a:lnTo>
                  <a:close/>
                </a:path>
              </a:pathLst>
            </a:custGeom>
            <a:solidFill>
              <a:srgbClr val="217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prstClr val="black"/>
                </a:solidFill>
                <a:latin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82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xaspaceauthority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Relationship Id="rId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xaspaceauthority.org/?page_id=17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tiff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ace.harcresearch.org/" TargetMode="External"/><Relationship Id="rId2" Type="http://schemas.openxmlformats.org/officeDocument/2006/relationships/hyperlink" Target="https://comptroller.texas.gov/programs/seco/funding/pace.php" TargetMode="External"/><Relationship Id="rId1" Type="http://schemas.openxmlformats.org/officeDocument/2006/relationships/slideLayout" Target="../slideLayouts/slideLayout69.xml"/><Relationship Id="rId6" Type="http://schemas.openxmlformats.org/officeDocument/2006/relationships/hyperlink" Target="http://www.pacenation.us/" TargetMode="External"/><Relationship Id="rId5" Type="http://schemas.openxmlformats.org/officeDocument/2006/relationships/hyperlink" Target="http://www.keepingpaceintexas.org/" TargetMode="External"/><Relationship Id="rId4" Type="http://schemas.openxmlformats.org/officeDocument/2006/relationships/hyperlink" Target="http://www.texaspaceauthority.org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E07031-1059-A24E-B297-4C5CD896B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Times New Roman"/>
              </a:rPr>
              <a:pPr/>
              <a:t>1</a:t>
            </a:fld>
            <a:endParaRPr lang="en-US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0424A6-C9E0-9C4E-9149-8DB918543742}"/>
              </a:ext>
            </a:extLst>
          </p:cNvPr>
          <p:cNvSpPr/>
          <p:nvPr/>
        </p:nvSpPr>
        <p:spPr>
          <a:xfrm>
            <a:off x="611560" y="836712"/>
            <a:ext cx="81369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Texas PACE answers the question, “How are we going to pay for it?” </a:t>
            </a:r>
            <a:endParaRPr lang="en-US" sz="3600" dirty="0"/>
          </a:p>
          <a:p>
            <a:endParaRPr lang="en-US" sz="2000" dirty="0"/>
          </a:p>
          <a:p>
            <a:r>
              <a:rPr lang="en-US" sz="3600" dirty="0"/>
              <a:t>TX-PACE is transforming how developers, owners, and contractors look at projects, proving that there is a clear path forward for energy efficiency, distributed generation, water use reduction, and resiliency projects in existing buildings.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57CE82-5AE8-AB44-B4F1-016418AA2C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822" y="5844886"/>
            <a:ext cx="1828800" cy="5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34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28"/>
          <p:cNvSpPr>
            <a:spLocks noChangeAspect="1"/>
          </p:cNvSpPr>
          <p:nvPr/>
        </p:nvSpPr>
        <p:spPr>
          <a:xfrm>
            <a:off x="1925808" y="2757554"/>
            <a:ext cx="5292386" cy="2575162"/>
          </a:xfrm>
          <a:custGeom>
            <a:avLst/>
            <a:gdLst>
              <a:gd name="connsiteX0" fmla="*/ 0 w 2338587"/>
              <a:gd name="connsiteY0" fmla="*/ 1476570 h 1476570"/>
              <a:gd name="connsiteX1" fmla="*/ 25973 w 2338587"/>
              <a:gd name="connsiteY1" fmla="*/ 0 h 1476570"/>
              <a:gd name="connsiteX2" fmla="*/ 2312614 w 2338587"/>
              <a:gd name="connsiteY2" fmla="*/ 0 h 1476570"/>
              <a:gd name="connsiteX3" fmla="*/ 2338587 w 2338587"/>
              <a:gd name="connsiteY3" fmla="*/ 1476570 h 1476570"/>
              <a:gd name="connsiteX4" fmla="*/ 0 w 2338587"/>
              <a:gd name="connsiteY4" fmla="*/ 1476570 h 1476570"/>
              <a:gd name="connsiteX0" fmla="*/ 0 w 2788864"/>
              <a:gd name="connsiteY0" fmla="*/ 1781370 h 1781370"/>
              <a:gd name="connsiteX1" fmla="*/ 25973 w 2788864"/>
              <a:gd name="connsiteY1" fmla="*/ 304800 h 1781370"/>
              <a:gd name="connsiteX2" fmla="*/ 2788864 w 2788864"/>
              <a:gd name="connsiteY2" fmla="*/ 0 h 1781370"/>
              <a:gd name="connsiteX3" fmla="*/ 2338587 w 2788864"/>
              <a:gd name="connsiteY3" fmla="*/ 1781370 h 1781370"/>
              <a:gd name="connsiteX4" fmla="*/ 0 w 2788864"/>
              <a:gd name="connsiteY4" fmla="*/ 1781370 h 1781370"/>
              <a:gd name="connsiteX0" fmla="*/ 0 w 2788864"/>
              <a:gd name="connsiteY0" fmla="*/ 1781370 h 1781370"/>
              <a:gd name="connsiteX1" fmla="*/ 45023 w 2788864"/>
              <a:gd name="connsiteY1" fmla="*/ 1181100 h 1781370"/>
              <a:gd name="connsiteX2" fmla="*/ 2788864 w 2788864"/>
              <a:gd name="connsiteY2" fmla="*/ 0 h 1781370"/>
              <a:gd name="connsiteX3" fmla="*/ 2338587 w 2788864"/>
              <a:gd name="connsiteY3" fmla="*/ 1781370 h 1781370"/>
              <a:gd name="connsiteX4" fmla="*/ 0 w 2788864"/>
              <a:gd name="connsiteY4" fmla="*/ 1781370 h 1781370"/>
              <a:gd name="connsiteX0" fmla="*/ 12127 w 2743841"/>
              <a:gd name="connsiteY0" fmla="*/ 1733745 h 1781370"/>
              <a:gd name="connsiteX1" fmla="*/ 0 w 2743841"/>
              <a:gd name="connsiteY1" fmla="*/ 1181100 h 1781370"/>
              <a:gd name="connsiteX2" fmla="*/ 2743841 w 2743841"/>
              <a:gd name="connsiteY2" fmla="*/ 0 h 1781370"/>
              <a:gd name="connsiteX3" fmla="*/ 2293564 w 2743841"/>
              <a:gd name="connsiteY3" fmla="*/ 1781370 h 1781370"/>
              <a:gd name="connsiteX4" fmla="*/ 12127 w 2743841"/>
              <a:gd name="connsiteY4" fmla="*/ 1733745 h 1781370"/>
              <a:gd name="connsiteX0" fmla="*/ 59752 w 2743841"/>
              <a:gd name="connsiteY0" fmla="*/ 1800420 h 1800420"/>
              <a:gd name="connsiteX1" fmla="*/ 0 w 2743841"/>
              <a:gd name="connsiteY1" fmla="*/ 1181100 h 1800420"/>
              <a:gd name="connsiteX2" fmla="*/ 2743841 w 2743841"/>
              <a:gd name="connsiteY2" fmla="*/ 0 h 1800420"/>
              <a:gd name="connsiteX3" fmla="*/ 2293564 w 2743841"/>
              <a:gd name="connsiteY3" fmla="*/ 1781370 h 1800420"/>
              <a:gd name="connsiteX4" fmla="*/ 59752 w 2743841"/>
              <a:gd name="connsiteY4" fmla="*/ 1800420 h 1800420"/>
              <a:gd name="connsiteX0" fmla="*/ 0 w 2760289"/>
              <a:gd name="connsiteY0" fmla="*/ 1790895 h 1790895"/>
              <a:gd name="connsiteX1" fmla="*/ 16448 w 2760289"/>
              <a:gd name="connsiteY1" fmla="*/ 1181100 h 1790895"/>
              <a:gd name="connsiteX2" fmla="*/ 2760289 w 2760289"/>
              <a:gd name="connsiteY2" fmla="*/ 0 h 1790895"/>
              <a:gd name="connsiteX3" fmla="*/ 2310012 w 2760289"/>
              <a:gd name="connsiteY3" fmla="*/ 1781370 h 1790895"/>
              <a:gd name="connsiteX4" fmla="*/ 0 w 2760289"/>
              <a:gd name="connsiteY4" fmla="*/ 1790895 h 1790895"/>
              <a:gd name="connsiteX0" fmla="*/ 0 w 2760289"/>
              <a:gd name="connsiteY0" fmla="*/ 1790895 h 1790895"/>
              <a:gd name="connsiteX1" fmla="*/ 16448 w 2760289"/>
              <a:gd name="connsiteY1" fmla="*/ 1181100 h 1790895"/>
              <a:gd name="connsiteX2" fmla="*/ 2760289 w 2760289"/>
              <a:gd name="connsiteY2" fmla="*/ 0 h 1790895"/>
              <a:gd name="connsiteX3" fmla="*/ 2710062 w 2760289"/>
              <a:gd name="connsiteY3" fmla="*/ 1781370 h 1790895"/>
              <a:gd name="connsiteX4" fmla="*/ 0 w 2760289"/>
              <a:gd name="connsiteY4" fmla="*/ 1790895 h 1790895"/>
              <a:gd name="connsiteX0" fmla="*/ 50812 w 2811101"/>
              <a:gd name="connsiteY0" fmla="*/ 1790895 h 1790895"/>
              <a:gd name="connsiteX1" fmla="*/ 0 w 2811101"/>
              <a:gd name="connsiteY1" fmla="*/ 720405 h 1790895"/>
              <a:gd name="connsiteX2" fmla="*/ 2811101 w 2811101"/>
              <a:gd name="connsiteY2" fmla="*/ 0 h 1790895"/>
              <a:gd name="connsiteX3" fmla="*/ 2760874 w 2811101"/>
              <a:gd name="connsiteY3" fmla="*/ 1781370 h 1790895"/>
              <a:gd name="connsiteX4" fmla="*/ 50812 w 2811101"/>
              <a:gd name="connsiteY4" fmla="*/ 1790895 h 1790895"/>
              <a:gd name="connsiteX0" fmla="*/ 0 w 2827548"/>
              <a:gd name="connsiteY0" fmla="*/ 1790895 h 1790895"/>
              <a:gd name="connsiteX1" fmla="*/ 16447 w 2827548"/>
              <a:gd name="connsiteY1" fmla="*/ 720405 h 1790895"/>
              <a:gd name="connsiteX2" fmla="*/ 2827548 w 2827548"/>
              <a:gd name="connsiteY2" fmla="*/ 0 h 1790895"/>
              <a:gd name="connsiteX3" fmla="*/ 2777321 w 2827548"/>
              <a:gd name="connsiteY3" fmla="*/ 1781370 h 1790895"/>
              <a:gd name="connsiteX4" fmla="*/ 0 w 2827548"/>
              <a:gd name="connsiteY4" fmla="*/ 1790895 h 1790895"/>
              <a:gd name="connsiteX0" fmla="*/ 0 w 2854189"/>
              <a:gd name="connsiteY0" fmla="*/ 1790895 h 1790895"/>
              <a:gd name="connsiteX1" fmla="*/ 16447 w 2854189"/>
              <a:gd name="connsiteY1" fmla="*/ 720405 h 1790895"/>
              <a:gd name="connsiteX2" fmla="*/ 2827548 w 2854189"/>
              <a:gd name="connsiteY2" fmla="*/ 0 h 1790895"/>
              <a:gd name="connsiteX3" fmla="*/ 2854189 w 2854189"/>
              <a:gd name="connsiteY3" fmla="*/ 1747245 h 1790895"/>
              <a:gd name="connsiteX4" fmla="*/ 0 w 2854189"/>
              <a:gd name="connsiteY4" fmla="*/ 1790895 h 1790895"/>
              <a:gd name="connsiteX0" fmla="*/ 0 w 2842052"/>
              <a:gd name="connsiteY0" fmla="*/ 1769342 h 1769342"/>
              <a:gd name="connsiteX1" fmla="*/ 4310 w 2842052"/>
              <a:gd name="connsiteY1" fmla="*/ 720405 h 1769342"/>
              <a:gd name="connsiteX2" fmla="*/ 2815411 w 2842052"/>
              <a:gd name="connsiteY2" fmla="*/ 0 h 1769342"/>
              <a:gd name="connsiteX3" fmla="*/ 2842052 w 2842052"/>
              <a:gd name="connsiteY3" fmla="*/ 1747245 h 1769342"/>
              <a:gd name="connsiteX4" fmla="*/ 0 w 2842052"/>
              <a:gd name="connsiteY4" fmla="*/ 1769342 h 1769342"/>
              <a:gd name="connsiteX0" fmla="*/ 0 w 2848121"/>
              <a:gd name="connsiteY0" fmla="*/ 1769342 h 1790351"/>
              <a:gd name="connsiteX1" fmla="*/ 4310 w 2848121"/>
              <a:gd name="connsiteY1" fmla="*/ 720405 h 1790351"/>
              <a:gd name="connsiteX2" fmla="*/ 2815411 w 2848121"/>
              <a:gd name="connsiteY2" fmla="*/ 0 h 1790351"/>
              <a:gd name="connsiteX3" fmla="*/ 2848121 w 2848121"/>
              <a:gd name="connsiteY3" fmla="*/ 1790351 h 1790351"/>
              <a:gd name="connsiteX4" fmla="*/ 0 w 2848121"/>
              <a:gd name="connsiteY4" fmla="*/ 1769342 h 1790351"/>
              <a:gd name="connsiteX0" fmla="*/ 0 w 2848121"/>
              <a:gd name="connsiteY0" fmla="*/ 1780119 h 1801128"/>
              <a:gd name="connsiteX1" fmla="*/ 4310 w 2848121"/>
              <a:gd name="connsiteY1" fmla="*/ 731182 h 1801128"/>
              <a:gd name="connsiteX2" fmla="*/ 2845754 w 2848121"/>
              <a:gd name="connsiteY2" fmla="*/ 0 h 1801128"/>
              <a:gd name="connsiteX3" fmla="*/ 2848121 w 2848121"/>
              <a:gd name="connsiteY3" fmla="*/ 1801128 h 1801128"/>
              <a:gd name="connsiteX4" fmla="*/ 0 w 2848121"/>
              <a:gd name="connsiteY4" fmla="*/ 1780119 h 180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8121" h="1801128">
                <a:moveTo>
                  <a:pt x="0" y="1780119"/>
                </a:moveTo>
                <a:cubicBezTo>
                  <a:pt x="1437" y="1430473"/>
                  <a:pt x="2873" y="1080828"/>
                  <a:pt x="4310" y="731182"/>
                </a:cubicBezTo>
                <a:lnTo>
                  <a:pt x="2845754" y="0"/>
                </a:lnTo>
                <a:lnTo>
                  <a:pt x="2848121" y="1801128"/>
                </a:lnTo>
                <a:lnTo>
                  <a:pt x="0" y="1780119"/>
                </a:lnTo>
                <a:close/>
              </a:path>
            </a:pathLst>
          </a:custGeom>
          <a:solidFill>
            <a:srgbClr val="2179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1937779" y="4421749"/>
            <a:ext cx="3896254" cy="910967"/>
          </a:xfrm>
          <a:prstGeom prst="rect">
            <a:avLst/>
          </a:prstGeom>
          <a:solidFill>
            <a:srgbClr val="FEBC18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7" name="Title 1"/>
          <p:cNvSpPr>
            <a:spLocks noGrp="1" noChangeAspect="1"/>
          </p:cNvSpPr>
          <p:nvPr>
            <p:ph type="ctrTitle"/>
          </p:nvPr>
        </p:nvSpPr>
        <p:spPr>
          <a:xfrm>
            <a:off x="1937779" y="4833156"/>
            <a:ext cx="3896254" cy="326135"/>
          </a:xfrm>
        </p:spPr>
        <p:txBody>
          <a:bodyPr>
            <a:noAutofit/>
          </a:bodyPr>
          <a:lstStyle/>
          <a:p>
            <a:r>
              <a:rPr lang="en-US" sz="2700" b="1" spc="225" dirty="0">
                <a:latin typeface="Futura Book"/>
              </a:rPr>
              <a:t>REPAYMENT</a:t>
            </a:r>
          </a:p>
        </p:txBody>
      </p:sp>
      <p:cxnSp>
        <p:nvCxnSpPr>
          <p:cNvPr id="4" name="Straight Arrow Connector 3"/>
          <p:cNvCxnSpPr>
            <a:cxnSpLocks noChangeAspect="1"/>
          </p:cNvCxnSpPr>
          <p:nvPr/>
        </p:nvCxnSpPr>
        <p:spPr>
          <a:xfrm>
            <a:off x="1899758" y="5332715"/>
            <a:ext cx="5600724" cy="619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 noChangeAspect="1"/>
            <a:stCxn id="15" idx="1"/>
            <a:endCxn id="15" idx="2"/>
          </p:cNvCxnSpPr>
          <p:nvPr/>
        </p:nvCxnSpPr>
        <p:spPr>
          <a:xfrm flipV="1">
            <a:off x="1933815" y="2757553"/>
            <a:ext cx="5223206" cy="1034166"/>
          </a:xfrm>
          <a:prstGeom prst="straightConnector1">
            <a:avLst/>
          </a:prstGeom>
          <a:ln w="168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706495" y="555021"/>
            <a:ext cx="6588732" cy="126197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 spc="225" dirty="0">
                <a:solidFill>
                  <a:srgbClr val="21799E"/>
                </a:solidFill>
                <a:latin typeface="Futura Book"/>
              </a:rPr>
              <a:t>LONG SIMPLE PAYBACK? </a:t>
            </a:r>
          </a:p>
          <a:p>
            <a:pPr algn="l"/>
            <a:r>
              <a:rPr lang="en-US" sz="3300" b="1" spc="225" dirty="0">
                <a:solidFill>
                  <a:srgbClr val="21799E"/>
                </a:solidFill>
                <a:latin typeface="Futura Book"/>
              </a:rPr>
              <a:t>NO PROBLEM!</a:t>
            </a:r>
          </a:p>
        </p:txBody>
      </p:sp>
      <p:sp>
        <p:nvSpPr>
          <p:cNvPr id="29" name="Title 1"/>
          <p:cNvSpPr txBox="1">
            <a:spLocks noChangeAspect="1"/>
          </p:cNvSpPr>
          <p:nvPr/>
        </p:nvSpPr>
        <p:spPr>
          <a:xfrm rot="20923308">
            <a:off x="1988269" y="2683371"/>
            <a:ext cx="4734184" cy="56721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 spc="450" dirty="0">
                <a:solidFill>
                  <a:srgbClr val="21799E"/>
                </a:solidFill>
                <a:latin typeface="Futura Book"/>
              </a:rPr>
              <a:t>UTILITY SAVINGS</a:t>
            </a:r>
            <a:endParaRPr lang="en-US" sz="1500" b="1" spc="450" dirty="0">
              <a:solidFill>
                <a:srgbClr val="21799E"/>
              </a:solidFill>
              <a:latin typeface="Futura Book"/>
            </a:endParaRPr>
          </a:p>
        </p:txBody>
      </p:sp>
      <p:cxnSp>
        <p:nvCxnSpPr>
          <p:cNvPr id="3" name="Straight Arrow Connector 2"/>
          <p:cNvCxnSpPr>
            <a:cxnSpLocks noChangeAspect="1"/>
          </p:cNvCxnSpPr>
          <p:nvPr/>
        </p:nvCxnSpPr>
        <p:spPr>
          <a:xfrm>
            <a:off x="5086111" y="3357206"/>
            <a:ext cx="0" cy="1043394"/>
          </a:xfrm>
          <a:prstGeom prst="straightConnector1">
            <a:avLst/>
          </a:prstGeom>
          <a:ln w="76200" cmpd="sng"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 noChangeAspect="1"/>
          </p:cNvSpPr>
          <p:nvPr/>
        </p:nvSpPr>
        <p:spPr>
          <a:xfrm>
            <a:off x="5074270" y="3627236"/>
            <a:ext cx="2384904" cy="50812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spc="450" dirty="0">
                <a:solidFill>
                  <a:prstClr val="white"/>
                </a:solidFill>
                <a:latin typeface="Futura Book"/>
              </a:rPr>
              <a:t>INCREASED NOI</a:t>
            </a:r>
            <a:endParaRPr lang="en-US" sz="825" b="1" spc="450" dirty="0">
              <a:solidFill>
                <a:prstClr val="white"/>
              </a:solidFill>
              <a:latin typeface="Futura Book"/>
            </a:endParaRPr>
          </a:p>
        </p:txBody>
      </p:sp>
      <p:cxnSp>
        <p:nvCxnSpPr>
          <p:cNvPr id="5" name="Straight Arrow Connector 4"/>
          <p:cNvCxnSpPr>
            <a:cxnSpLocks noChangeAspect="1"/>
          </p:cNvCxnSpPr>
          <p:nvPr/>
        </p:nvCxnSpPr>
        <p:spPr>
          <a:xfrm flipH="1" flipV="1">
            <a:off x="1902038" y="2078850"/>
            <a:ext cx="21687" cy="327264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227" y="5816491"/>
            <a:ext cx="1371600" cy="3685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AF0BB3-3B67-064A-B89C-FB933DE7A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08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60634-54B3-6B4D-8D56-BA0D36C07D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CF978-ECB6-0145-9C85-CA4CD468374B}"/>
              </a:ext>
            </a:extLst>
          </p:cNvPr>
          <p:cNvSpPr txBox="1"/>
          <p:nvPr/>
        </p:nvSpPr>
        <p:spPr>
          <a:xfrm>
            <a:off x="251520" y="404664"/>
            <a:ext cx="8447505" cy="198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spc="300" dirty="0">
                <a:solidFill>
                  <a:srgbClr val="21799E"/>
                </a:solidFill>
                <a:latin typeface="Futura Book"/>
              </a:rPr>
              <a:t>Dallas Paint &amp; Body</a:t>
            </a:r>
          </a:p>
          <a:p>
            <a:r>
              <a:rPr lang="en-US" sz="5000" spc="300" dirty="0">
                <a:solidFill>
                  <a:srgbClr val="21799E"/>
                </a:solidFill>
                <a:latin typeface="Futura Book"/>
              </a:rPr>
              <a:t>City of Dallas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548AEC-CDC3-9F4C-BCF6-3BEC2840C7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330" y="2204823"/>
            <a:ext cx="5532107" cy="41490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574FE7-7412-2746-8D73-E63B6E47732A}"/>
              </a:ext>
            </a:extLst>
          </p:cNvPr>
          <p:cNvSpPr/>
          <p:nvPr/>
        </p:nvSpPr>
        <p:spPr>
          <a:xfrm>
            <a:off x="251520" y="2383982"/>
            <a:ext cx="334181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Measures:</a:t>
            </a:r>
            <a:endParaRPr lang="en-US" sz="24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lvl="1" fontAlgn="base">
              <a:buFont typeface="Wingdings" panose="05000000000000000000" pitchFamily="2" charset="2"/>
              <a:buChar char="Ø"/>
            </a:pPr>
            <a:endParaRPr lang="en-US" sz="1600" b="1" spc="3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Clr>
                <a:srgbClr val="FEBC18"/>
              </a:buClr>
              <a:buFont typeface="Wingdings" pitchFamily="2" charset="2"/>
              <a:buChar char="Ø"/>
              <a:defRPr/>
            </a:pPr>
            <a:r>
              <a:rPr lang="en-US" sz="2000" b="1" spc="300" dirty="0">
                <a:solidFill>
                  <a:srgbClr val="21799E"/>
                </a:solidFill>
                <a:latin typeface="Century Gothic"/>
              </a:rPr>
              <a:t>LED lighting</a:t>
            </a:r>
          </a:p>
          <a:p>
            <a:pPr marL="742950" lvl="1" indent="-285750">
              <a:buClr>
                <a:srgbClr val="FEBC18"/>
              </a:buClr>
              <a:buFont typeface="Wingdings" pitchFamily="2" charset="2"/>
              <a:buChar char="Ø"/>
              <a:defRPr/>
            </a:pPr>
            <a:r>
              <a:rPr lang="en-US" sz="2000" b="1" spc="300" dirty="0">
                <a:solidFill>
                  <a:srgbClr val="21799E"/>
                </a:solidFill>
                <a:latin typeface="Century Gothic"/>
              </a:rPr>
              <a:t>Solar PV</a:t>
            </a:r>
            <a:endParaRPr lang="en-US" sz="2000" b="1" spc="3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br>
              <a:rPr lang="en-US" sz="2000" b="1" spc="4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endParaRPr lang="en-US" sz="400" b="1" spc="4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r>
              <a:rPr lang="en-US" sz="2000" b="1" spc="400" dirty="0">
                <a:solidFill>
                  <a:srgbClr val="21799E"/>
                </a:solidFill>
                <a:latin typeface="Century Gothic" panose="020B0502020202020204" pitchFamily="34" charset="0"/>
              </a:rPr>
              <a:t>Assessment Total: </a:t>
            </a:r>
          </a:p>
          <a:p>
            <a:pPr fontAlgn="base"/>
            <a:r>
              <a:rPr lang="en-US" sz="2000" b="1" spc="400" dirty="0">
                <a:solidFill>
                  <a:srgbClr val="21799E"/>
                </a:solidFill>
                <a:latin typeface="Century Gothic" panose="020B0502020202020204" pitchFamily="34" charset="0"/>
              </a:rPr>
              <a:t>$</a:t>
            </a:r>
            <a:r>
              <a:rPr lang="en-US" sz="2000" b="1" spc="400" dirty="0">
                <a:solidFill>
                  <a:srgbClr val="21799E"/>
                </a:solidFill>
                <a:latin typeface="Century Gothic"/>
              </a:rPr>
              <a:t> 74,000</a:t>
            </a:r>
            <a:br>
              <a:rPr lang="en-US" sz="2000" b="1" spc="400" dirty="0">
                <a:solidFill>
                  <a:srgbClr val="21799E"/>
                </a:solidFill>
                <a:latin typeface="Century Gothic"/>
              </a:rPr>
            </a:br>
            <a:endParaRPr lang="en-US" sz="400" b="1" spc="400" dirty="0">
              <a:solidFill>
                <a:srgbClr val="21799E"/>
              </a:solidFill>
              <a:latin typeface="Century Gothic"/>
            </a:endParaRPr>
          </a:p>
          <a:p>
            <a:pPr fontAlgn="base"/>
            <a:endParaRPr lang="en-US" sz="2000" b="1" spc="4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r>
              <a:rPr lang="en-US" sz="2000" b="1" spc="400" dirty="0">
                <a:solidFill>
                  <a:srgbClr val="21799E"/>
                </a:solidFill>
                <a:latin typeface="Century Gothic" panose="020B0502020202020204" pitchFamily="34" charset="0"/>
              </a:rPr>
              <a:t>92% Electric consumption reduction</a:t>
            </a:r>
          </a:p>
          <a:p>
            <a:pPr fontAlgn="base"/>
            <a:br>
              <a:rPr lang="en-US" sz="2000" b="1" spc="4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endParaRPr lang="en-US" sz="2000" b="1" spc="400" dirty="0">
              <a:solidFill>
                <a:srgbClr val="21799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16349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32240" y="548680"/>
            <a:ext cx="207794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003" y="33265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600" dirty="0">
                <a:solidFill>
                  <a:srgbClr val="21799E"/>
                </a:solidFill>
                <a:latin typeface="FUTURA BOOK"/>
              </a:rPr>
              <a:t>WHAT IS TX-PACE?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556792"/>
            <a:ext cx="91440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21799E"/>
                </a:solidFill>
                <a:latin typeface="Futura Book"/>
              </a:rPr>
              <a:t>Local Adoption economic development tool - Property assessment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US" dirty="0">
              <a:solidFill>
                <a:srgbClr val="21799E"/>
              </a:solidFill>
              <a:latin typeface="Futura Book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21799E"/>
                </a:solidFill>
                <a:latin typeface="Futura Book"/>
              </a:rPr>
              <a:t>100% long term, low cost financing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21799E"/>
              </a:solidFill>
              <a:latin typeface="Futura Book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21799E"/>
                </a:solidFill>
                <a:latin typeface="Futura Book"/>
              </a:rPr>
              <a:t>For energy efficiency, water conservation, distributed generation, and demand reduction (resiliency)</a:t>
            </a:r>
            <a:br>
              <a:rPr lang="en-US" sz="3200" dirty="0">
                <a:solidFill>
                  <a:srgbClr val="21799E"/>
                </a:solidFill>
                <a:latin typeface="Futura Book"/>
              </a:rPr>
            </a:br>
            <a:endParaRPr lang="en-US" sz="1600" dirty="0">
              <a:solidFill>
                <a:srgbClr val="21799E"/>
              </a:solidFill>
              <a:latin typeface="Futura Book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21799E"/>
                </a:solidFill>
                <a:latin typeface="Futura Book"/>
              </a:rPr>
              <a:t>On commercial, industrial, and  </a:t>
            </a:r>
            <a:br>
              <a:rPr lang="en-US" sz="3200" dirty="0">
                <a:solidFill>
                  <a:srgbClr val="21799E"/>
                </a:solidFill>
                <a:latin typeface="Futura Book"/>
              </a:rPr>
            </a:br>
            <a:r>
              <a:rPr lang="en-US" sz="3200" dirty="0">
                <a:solidFill>
                  <a:srgbClr val="21799E"/>
                </a:solidFill>
                <a:latin typeface="Futura Book"/>
              </a:rPr>
              <a:t>multi-family (5+ units) properties</a:t>
            </a:r>
            <a:br>
              <a:rPr lang="en-US" sz="3200" dirty="0">
                <a:solidFill>
                  <a:srgbClr val="21799E"/>
                </a:solidFill>
                <a:latin typeface="Futura Book"/>
              </a:rPr>
            </a:br>
            <a:endParaRPr lang="en-US" sz="1600" dirty="0">
              <a:solidFill>
                <a:srgbClr val="21799E"/>
              </a:solidFill>
              <a:latin typeface="Futura Book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958" y="5949280"/>
            <a:ext cx="1828800" cy="4913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1D5D5-DFD4-DF45-B26B-421AB4DE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78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8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408" y="948700"/>
            <a:ext cx="8513064" cy="536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83965"/>
            <a:ext cx="9255954" cy="694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AB9BE2-BDFC-354D-9E54-331287AA3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48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20688"/>
            <a:ext cx="7886700" cy="1070001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PACE IN A BOX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14000"/>
              </a:lnSpc>
              <a:spcBef>
                <a:spcPct val="65000"/>
              </a:spcBef>
              <a:spcAft>
                <a:spcPct val="0"/>
              </a:spcAft>
              <a:buClr>
                <a:srgbClr val="FF6600"/>
              </a:buClr>
              <a:buNone/>
            </a:pPr>
            <a:r>
              <a:rPr lang="en-US" altLang="en-US" sz="2400" b="1" kern="0" dirty="0">
                <a:solidFill>
                  <a:srgbClr val="0070C0"/>
                </a:solidFill>
                <a:latin typeface="Arial"/>
              </a:rPr>
              <a:t>“PACE in a Box” is a toolkit of </a:t>
            </a:r>
            <a:br>
              <a:rPr lang="en-US" altLang="en-US" sz="2400" b="1" kern="0" dirty="0">
                <a:solidFill>
                  <a:srgbClr val="0070C0"/>
                </a:solidFill>
                <a:latin typeface="Arial"/>
              </a:rPr>
            </a:br>
            <a:r>
              <a:rPr lang="en-US" altLang="en-US" sz="2400" b="1" kern="0" dirty="0">
                <a:solidFill>
                  <a:srgbClr val="0070C0"/>
                </a:solidFill>
                <a:latin typeface="Arial"/>
              </a:rPr>
              <a:t>recommendations and templates </a:t>
            </a:r>
            <a:br>
              <a:rPr lang="en-US" altLang="en-US" sz="2400" b="1" kern="0" dirty="0">
                <a:solidFill>
                  <a:srgbClr val="0070C0"/>
                </a:solidFill>
                <a:latin typeface="Arial"/>
              </a:rPr>
            </a:br>
            <a:r>
              <a:rPr lang="en-US" altLang="en-US" sz="2400" b="1" kern="0" dirty="0">
                <a:solidFill>
                  <a:srgbClr val="0070C0"/>
                </a:solidFill>
                <a:latin typeface="Arial"/>
              </a:rPr>
              <a:t>for counties and municipalities to:</a:t>
            </a:r>
          </a:p>
          <a:p>
            <a:pPr lvl="1" indent="-346075" eaLnBrk="0" fontAlgn="base" hangingPunct="0">
              <a:lnSpc>
                <a:spcPct val="100000"/>
              </a:lnSpc>
              <a:spcBef>
                <a:spcPct val="65000"/>
              </a:spcBef>
              <a:spcAft>
                <a:spcPct val="0"/>
              </a:spcAft>
              <a:buClr>
                <a:srgbClr val="009999"/>
              </a:buClr>
              <a:buSzPct val="80000"/>
              <a:buFont typeface="Arial" charset="0"/>
              <a:buChar char="►"/>
            </a:pPr>
            <a:r>
              <a:rPr lang="en-US" altLang="en-US" b="1" kern="0" dirty="0">
                <a:solidFill>
                  <a:srgbClr val="0070C0"/>
                </a:solidFill>
                <a:latin typeface="Arial"/>
              </a:rPr>
              <a:t>Create uniform, user friendly, scalable, and sustainable PACE programs</a:t>
            </a:r>
          </a:p>
          <a:p>
            <a:pPr lvl="1" indent="-346075" eaLnBrk="0" fontAlgn="base" hangingPunct="0">
              <a:lnSpc>
                <a:spcPct val="100000"/>
              </a:lnSpc>
              <a:spcBef>
                <a:spcPct val="65000"/>
              </a:spcBef>
              <a:spcAft>
                <a:spcPct val="0"/>
              </a:spcAft>
              <a:buClr>
                <a:srgbClr val="009999"/>
              </a:buClr>
              <a:buSzPct val="80000"/>
              <a:buFont typeface="Arial" charset="0"/>
              <a:buChar char="►"/>
            </a:pPr>
            <a:r>
              <a:rPr lang="en-US" altLang="en-US" b="1" kern="0" dirty="0">
                <a:solidFill>
                  <a:srgbClr val="0070C0"/>
                </a:solidFill>
                <a:latin typeface="Arial"/>
              </a:rPr>
              <a:t>Administered by a nonprofit in a transparent manner, focused on gov’t tasks; free market with decision/power in hands of property owner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098576" cy="484163"/>
          </a:xfrm>
        </p:spPr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C:\Users\Charlene\AppData\Local\Microsoft\Windows\INetCache\Content.Outlook\IIZ4S125\PACE 6.22.201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6055" y="260648"/>
            <a:ext cx="2640320" cy="245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1815" y="6169737"/>
            <a:ext cx="18288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38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764704"/>
            <a:ext cx="60051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FUTURA BOOK"/>
              </a:rPr>
              <a:t>LOCAL GOVERNMENT</a:t>
            </a:r>
          </a:p>
          <a:p>
            <a:r>
              <a:rPr lang="en-US" sz="4400" b="1" dirty="0">
                <a:solidFill>
                  <a:srgbClr val="0070C0"/>
                </a:solidFill>
                <a:latin typeface="FUTURA BOOK"/>
              </a:rPr>
              <a:t>ACTION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1847" y="548680"/>
            <a:ext cx="1689598" cy="192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032" y="3068960"/>
            <a:ext cx="76454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194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620688"/>
            <a:ext cx="676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300" dirty="0">
                <a:solidFill>
                  <a:srgbClr val="21799E"/>
                </a:solidFill>
                <a:latin typeface="Futura Book"/>
              </a:rPr>
              <a:t>WHERE</a:t>
            </a:r>
            <a:r>
              <a:rPr lang="en-US" sz="5400" b="1" spc="300" dirty="0">
                <a:solidFill>
                  <a:srgbClr val="21799E"/>
                </a:solidFill>
                <a:latin typeface="FUTURA BOOK"/>
              </a:rPr>
              <a:t> IS PACE?</a:t>
            </a: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611560" y="1484784"/>
            <a:ext cx="8424936" cy="47254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Clr>
                <a:prstClr val="black"/>
              </a:buClr>
              <a:buFont typeface="Arial" panose="020B0604020202020204" pitchFamily="34" charset="0"/>
              <a:buNone/>
            </a:pPr>
            <a:endParaRPr lang="en-US" sz="1000" dirty="0">
              <a:solidFill>
                <a:srgbClr val="5B9BD5">
                  <a:lumMod val="75000"/>
                </a:srgbClr>
              </a:solidFill>
              <a:latin typeface="FUTURA BOOK"/>
              <a:cs typeface="Century Gothic"/>
            </a:endParaRPr>
          </a:p>
          <a:p>
            <a:pPr marL="458788" lvl="1" indent="-458788">
              <a:lnSpc>
                <a:spcPct val="120000"/>
              </a:lnSpc>
              <a:buClr>
                <a:prstClr val="black"/>
              </a:buClr>
              <a:buFont typeface="Wingdings" panose="05000000000000000000" pitchFamily="2" charset="2"/>
              <a:buChar char="q"/>
            </a:pPr>
            <a:endParaRPr lang="en-US" dirty="0">
              <a:solidFill>
                <a:prstClr val="black"/>
              </a:solidFill>
              <a:latin typeface="FUTURA BOOK"/>
              <a:cs typeface="Century Gothic"/>
            </a:endParaRPr>
          </a:p>
          <a:p>
            <a:pPr marL="0" lvl="1" indent="0">
              <a:lnSpc>
                <a:spcPct val="120000"/>
              </a:lnSpc>
              <a:buClr>
                <a:prstClr val="black"/>
              </a:buClr>
              <a:buFont typeface="Arial" panose="020B0604020202020204" pitchFamily="34" charset="0"/>
              <a:buNone/>
            </a:pPr>
            <a:endParaRPr lang="en-US" u="sng" dirty="0">
              <a:solidFill>
                <a:prstClr val="black"/>
              </a:solidFill>
              <a:latin typeface="FUTURA BOOK"/>
              <a:cs typeface="Century Gothic"/>
            </a:endParaRPr>
          </a:p>
          <a:p>
            <a:pPr marL="0" lvl="1" indent="0">
              <a:lnSpc>
                <a:spcPct val="120000"/>
              </a:lnSpc>
              <a:buClr>
                <a:prstClr val="black"/>
              </a:buClr>
              <a:buFont typeface="Arial" panose="020B0604020202020204" pitchFamily="34" charset="0"/>
              <a:buNone/>
            </a:pPr>
            <a:endParaRPr lang="en-US" dirty="0">
              <a:solidFill>
                <a:prstClr val="black"/>
              </a:solidFill>
              <a:latin typeface="FUTURA BOOK"/>
              <a:cs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262544-E165-E84E-9358-5E5DB918B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0" y="229559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915072-7A7D-7543-AA91-CE83F8E9B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4" y="1803372"/>
            <a:ext cx="8740588" cy="50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80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713AA8-9535-424E-BDB0-D4A9C61A68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B21B15-9325-6749-8ED7-5FB7C978EAA4}"/>
              </a:ext>
            </a:extLst>
          </p:cNvPr>
          <p:cNvSpPr/>
          <p:nvPr/>
        </p:nvSpPr>
        <p:spPr>
          <a:xfrm>
            <a:off x="467544" y="5791788"/>
            <a:ext cx="5141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+mj-lt"/>
              </a:rPr>
              <a:t>http://www.harcresearch.org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4C4D7A-C195-934B-B184-D1EE92B6796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601" y="959188"/>
            <a:ext cx="5976664" cy="4565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29FE79-69CC-D54B-8A20-9020EC4A5CE9}"/>
              </a:ext>
            </a:extLst>
          </p:cNvPr>
          <p:cNvSpPr txBox="1"/>
          <p:nvPr/>
        </p:nvSpPr>
        <p:spPr>
          <a:xfrm>
            <a:off x="258735" y="959188"/>
            <a:ext cx="26498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pc="300" dirty="0">
                <a:solidFill>
                  <a:srgbClr val="21799E"/>
                </a:solidFill>
                <a:latin typeface="Futura Book"/>
              </a:rPr>
              <a:t>Houston Advanced Research Center’s TX-PACE Energy and Emissions Tracker</a:t>
            </a:r>
            <a:endParaRPr lang="en-US" sz="30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7ABBE37-F77C-0A49-ADE5-45376B25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465" y="5976454"/>
            <a:ext cx="18288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624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1F821E-6563-B146-9A84-88AC9D5824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Calibri"/>
              </a:rPr>
              <a:pPr/>
              <a:t>18</a:t>
            </a:fld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85A7D-06C1-CB49-B833-E86CD2BD7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5877272"/>
            <a:ext cx="18288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696308-3C1B-FB4B-BF41-0C33BF678AAE}"/>
              </a:ext>
            </a:extLst>
          </p:cNvPr>
          <p:cNvSpPr txBox="1"/>
          <p:nvPr/>
        </p:nvSpPr>
        <p:spPr>
          <a:xfrm>
            <a:off x="344309" y="332656"/>
            <a:ext cx="795775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solidFill>
                  <a:srgbClr val="21799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TRAVIS COUNTY – </a:t>
            </a:r>
          </a:p>
          <a:p>
            <a:r>
              <a:rPr lang="en-US" sz="3000" dirty="0">
                <a:solidFill>
                  <a:srgbClr val="21799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TEXAS’ FIRST PACE PROGRAM, APRIL 2015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36D1F-F25F-B644-81D8-5CFBD4AAA3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992" y="1672744"/>
            <a:ext cx="4662016" cy="420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37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884225-63A4-054E-A724-509A484AF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Calibri"/>
              </a:rPr>
              <a:pPr/>
              <a:t>19</a:t>
            </a:fld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850A6-C389-9D48-A5B7-0275C2E0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5877272"/>
            <a:ext cx="18288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C37305-CC69-2140-AFEC-DBA3192CEFCA}"/>
              </a:ext>
            </a:extLst>
          </p:cNvPr>
          <p:cNvSpPr/>
          <p:nvPr/>
        </p:nvSpPr>
        <p:spPr>
          <a:xfrm>
            <a:off x="539552" y="548680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21799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BASTROP COUNTY – </a:t>
            </a:r>
            <a:r>
              <a:rPr lang="en-US" sz="3000" dirty="0">
                <a:solidFill>
                  <a:srgbClr val="21799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SEPT. 2018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F7DEB8-B173-AD44-BBF3-F70BD81F9F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229" y="1382448"/>
            <a:ext cx="4147542" cy="492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9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6328" y="2060847"/>
            <a:ext cx="9144000" cy="3024337"/>
          </a:xfrm>
        </p:spPr>
        <p:txBody>
          <a:bodyPr>
            <a:noAutofit/>
          </a:bodyPr>
          <a:lstStyle/>
          <a:p>
            <a:br>
              <a:rPr lang="en-US" sz="6600" b="1" spc="600" dirty="0">
                <a:solidFill>
                  <a:srgbClr val="21799E"/>
                </a:solidFill>
              </a:rPr>
            </a:br>
            <a:br>
              <a:rPr lang="en-US" sz="6600" b="1" spc="600" dirty="0">
                <a:solidFill>
                  <a:srgbClr val="21799E"/>
                </a:solidFill>
              </a:rPr>
            </a:br>
            <a:br>
              <a:rPr lang="en-US" sz="6600" b="1" spc="600" dirty="0">
                <a:solidFill>
                  <a:srgbClr val="21799E"/>
                </a:solidFill>
              </a:rPr>
            </a:br>
            <a:br>
              <a:rPr lang="en-US" sz="6600" b="1" spc="600" dirty="0">
                <a:solidFill>
                  <a:srgbClr val="21799E"/>
                </a:solidFill>
              </a:rPr>
            </a:br>
            <a:br>
              <a:rPr lang="en-US" sz="6600" b="1" spc="600" dirty="0">
                <a:solidFill>
                  <a:srgbClr val="21799E"/>
                </a:solidFill>
              </a:rPr>
            </a:br>
            <a:br>
              <a:rPr lang="en-US" sz="6600" b="1" spc="600" dirty="0">
                <a:solidFill>
                  <a:srgbClr val="21799E"/>
                </a:solidFill>
              </a:rPr>
            </a:br>
            <a:br>
              <a:rPr lang="en-US" sz="6600" b="1" spc="600" dirty="0">
                <a:solidFill>
                  <a:srgbClr val="21799E"/>
                </a:solidFill>
              </a:rPr>
            </a:br>
            <a:br>
              <a:rPr lang="en-US" sz="6600" b="1" spc="600" dirty="0">
                <a:solidFill>
                  <a:srgbClr val="21799E"/>
                </a:solidFill>
                <a:latin typeface="Kunstler Script" panose="030304020206070D0D06" pitchFamily="66" charset="0"/>
              </a:rPr>
            </a:br>
            <a:endParaRPr lang="en-US" sz="5000" b="1" spc="600" dirty="0">
              <a:solidFill>
                <a:srgbClr val="21799E"/>
              </a:solidFill>
              <a:latin typeface="Kunstler Script" panose="030304020206070D0D06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596" y="5732675"/>
            <a:ext cx="84969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hlinkClick r:id="rId3"/>
              </a:rPr>
              <a:t>www.TexasPACEAuthority.org</a:t>
            </a:r>
            <a:r>
              <a:rPr lang="en-US" sz="22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328" y="2180326"/>
            <a:ext cx="909134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Advancing PACE</a:t>
            </a:r>
            <a:br>
              <a:rPr lang="en-US" sz="5500" spc="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en-US" sz="4000" b="1" spc="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with</a:t>
            </a:r>
            <a:r>
              <a:rPr lang="en-US" sz="5500" spc="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endParaRPr lang="en-US" sz="5500" b="1" spc="600" dirty="0">
              <a:solidFill>
                <a:schemeClr val="accent4">
                  <a:lumMod val="60000"/>
                  <a:lumOff val="40000"/>
                </a:schemeClr>
              </a:solidFill>
              <a:latin typeface="+mj-lt"/>
            </a:endParaRPr>
          </a:p>
          <a:p>
            <a:pPr algn="ctr"/>
            <a:r>
              <a:rPr lang="en-US" sz="6000" b="1" spc="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SPEER</a:t>
            </a:r>
            <a:endParaRPr lang="en-US" sz="6000" spc="600" dirty="0">
              <a:solidFill>
                <a:schemeClr val="accent4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764704"/>
            <a:ext cx="1828800" cy="4913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5020A-B149-1E4F-A4C6-68A7B464C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869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A7982C-762A-954A-A09A-95DF69567C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Calibri"/>
              </a:rPr>
              <a:pPr/>
              <a:t>20</a:t>
            </a:fld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2275AA-FC2E-6D49-89D5-033BF3AABB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1124744"/>
            <a:ext cx="8572500" cy="5168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9B9398-96BA-A641-9985-B5312D69AD1B}"/>
              </a:ext>
            </a:extLst>
          </p:cNvPr>
          <p:cNvSpPr txBox="1"/>
          <p:nvPr/>
        </p:nvSpPr>
        <p:spPr>
          <a:xfrm>
            <a:off x="0" y="339914"/>
            <a:ext cx="659815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21799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AACOG SERVICE AREA</a:t>
            </a:r>
          </a:p>
        </p:txBody>
      </p:sp>
    </p:spTree>
    <p:extLst>
      <p:ext uri="{BB962C8B-B14F-4D97-AF65-F5344CB8AC3E}">
        <p14:creationId xmlns:p14="http://schemas.microsoft.com/office/powerpoint/2010/main" val="2454631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BE17F1-E35F-F843-90FD-12EB8E6F86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1E949-4F54-9341-A94E-8A95A9A339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958" y="5951403"/>
            <a:ext cx="1828800" cy="49135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3684C4-3E59-EB46-9C58-ADDD5002CD42}"/>
              </a:ext>
            </a:extLst>
          </p:cNvPr>
          <p:cNvGraphicFramePr>
            <a:graphicFrameLocks noGrp="1"/>
          </p:cNvGraphicFramePr>
          <p:nvPr/>
        </p:nvGraphicFramePr>
        <p:xfrm>
          <a:off x="651163" y="1558651"/>
          <a:ext cx="7841673" cy="4242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9748">
                  <a:extLst>
                    <a:ext uri="{9D8B030D-6E8A-4147-A177-3AD203B41FA5}">
                      <a16:colId xmlns:a16="http://schemas.microsoft.com/office/drawing/2014/main" val="3021101843"/>
                    </a:ext>
                  </a:extLst>
                </a:gridCol>
                <a:gridCol w="2151082">
                  <a:extLst>
                    <a:ext uri="{9D8B030D-6E8A-4147-A177-3AD203B41FA5}">
                      <a16:colId xmlns:a16="http://schemas.microsoft.com/office/drawing/2014/main" val="2577409615"/>
                    </a:ext>
                  </a:extLst>
                </a:gridCol>
                <a:gridCol w="1721315">
                  <a:extLst>
                    <a:ext uri="{9D8B030D-6E8A-4147-A177-3AD203B41FA5}">
                      <a16:colId xmlns:a16="http://schemas.microsoft.com/office/drawing/2014/main" val="1219155818"/>
                    </a:ext>
                  </a:extLst>
                </a:gridCol>
                <a:gridCol w="1759528">
                  <a:extLst>
                    <a:ext uri="{9D8B030D-6E8A-4147-A177-3AD203B41FA5}">
                      <a16:colId xmlns:a16="http://schemas.microsoft.com/office/drawing/2014/main" val="3041930737"/>
                    </a:ext>
                  </a:extLst>
                </a:gridCol>
              </a:tblGrid>
              <a:tr h="3236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Property Name  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2018 Savings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 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 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219472"/>
                  </a:ext>
                </a:extLst>
              </a:tr>
              <a:tr h="4513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 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Electricity Consumption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Water Consumption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Natural Gas Consumption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5924754"/>
                  </a:ext>
                </a:extLst>
              </a:tr>
              <a:tr h="5246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 Elgin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26%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 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 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1019378"/>
                  </a:ext>
                </a:extLst>
              </a:tr>
              <a:tr h="5416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 Barfield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73%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60%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79%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9836505"/>
                  </a:ext>
                </a:extLst>
              </a:tr>
              <a:tr h="5416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 Dallas P&amp;B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92%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 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 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6942946"/>
                  </a:ext>
                </a:extLst>
              </a:tr>
              <a:tr h="5416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 Softex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47%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 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 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4776566"/>
                  </a:ext>
                </a:extLst>
              </a:tr>
              <a:tr h="5416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 Cielo Vista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48%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20%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 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8269259"/>
                  </a:ext>
                </a:extLst>
              </a:tr>
              <a:tr h="5416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 Average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57%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40%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</a:rPr>
                        <a:t>79%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3460040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44DC460F-CCE7-0742-9850-76DC0516F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650" y="3222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BF8ABC-6313-4944-9E7F-435F3F605C0C}"/>
              </a:ext>
            </a:extLst>
          </p:cNvPr>
          <p:cNvSpPr txBox="1"/>
          <p:nvPr/>
        </p:nvSpPr>
        <p:spPr>
          <a:xfrm>
            <a:off x="0" y="443215"/>
            <a:ext cx="8980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21799E"/>
                </a:solidFill>
                <a:latin typeface="+mj-lt"/>
              </a:rPr>
              <a:t> 2018 Project Savings</a:t>
            </a:r>
          </a:p>
        </p:txBody>
      </p:sp>
    </p:spTree>
    <p:extLst>
      <p:ext uri="{BB962C8B-B14F-4D97-AF65-F5344CB8AC3E}">
        <p14:creationId xmlns:p14="http://schemas.microsoft.com/office/powerpoint/2010/main" val="595559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A3CE64-B49E-234B-88DB-386F282040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525344"/>
            <a:ext cx="2057400" cy="209823"/>
          </a:xfrm>
        </p:spPr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6F1DD-2F4E-4A47-B08E-A028AB48E6CF}"/>
              </a:ext>
            </a:extLst>
          </p:cNvPr>
          <p:cNvSpPr txBox="1"/>
          <p:nvPr/>
        </p:nvSpPr>
        <p:spPr>
          <a:xfrm>
            <a:off x="179512" y="396470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1799E"/>
                </a:solidFill>
                <a:latin typeface="+mj-lt"/>
              </a:rPr>
              <a:t>ANNUAL TX-PACE INVESTMENT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280BE4-D74B-D84D-9B48-A25DAF7F2F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5871969"/>
            <a:ext cx="1828800" cy="491357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CA6997F-767E-1149-8851-2142340804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4974591"/>
              </p:ext>
            </p:extLst>
          </p:nvPr>
        </p:nvGraphicFramePr>
        <p:xfrm>
          <a:off x="395536" y="1104356"/>
          <a:ext cx="6984776" cy="5288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95220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400" y="2041715"/>
            <a:ext cx="896448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Measures:</a:t>
            </a:r>
            <a:endParaRPr lang="en-US" sz="24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lvl="1" fontAlgn="base">
              <a:buFont typeface="Wingdings" panose="05000000000000000000" pitchFamily="2" charset="2"/>
              <a:buChar char="Ø"/>
            </a:pPr>
            <a:endParaRPr lang="en-US" sz="16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HVAC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Lighting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Insulation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Roofing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Glazing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Plumbing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Irrigation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Exterior Waterproofing/Plaster</a:t>
            </a:r>
          </a:p>
          <a:p>
            <a:pPr fontAlgn="base"/>
            <a:endParaRPr lang="en-US" sz="20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r>
              <a:rPr lang="en-US" sz="2000" b="1" i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Assessment Total: </a:t>
            </a:r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$24 Million</a:t>
            </a:r>
          </a:p>
          <a:p>
            <a:pPr fontAlgn="base"/>
            <a:r>
              <a:rPr lang="en-US" sz="2000" b="1" i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Annual Savings: </a:t>
            </a:r>
            <a:r>
              <a:rPr lang="en-US" sz="2000" b="1" dirty="0">
                <a:solidFill>
                  <a:srgbClr val="21799E"/>
                </a:solidFill>
                <a:latin typeface="Century Gothic" panose="020B0502020202020204" pitchFamily="34" charset="0"/>
              </a:rPr>
              <a:t>40% energy reduction</a:t>
            </a:r>
            <a:br>
              <a:rPr lang="en-US" sz="2000" b="1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r>
              <a:rPr lang="en-US" sz="2000" b="1" dirty="0">
                <a:solidFill>
                  <a:srgbClr val="21799E"/>
                </a:solidFill>
                <a:latin typeface="Century Gothic" panose="020B0502020202020204" pitchFamily="34" charset="0"/>
              </a:rPr>
              <a:t>700,000 gallons of water;   3,500 metric tons CO</a:t>
            </a:r>
            <a:r>
              <a:rPr lang="en-US" sz="2000" b="1" baseline="-25000" dirty="0">
                <a:solidFill>
                  <a:srgbClr val="21799E"/>
                </a:solidFill>
                <a:latin typeface="Century Gothic" panose="020B0502020202020204" pitchFamily="34" charset="0"/>
              </a:rPr>
              <a:t>2e</a:t>
            </a:r>
          </a:p>
          <a:p>
            <a:pPr fontAlgn="base"/>
            <a:endParaRPr lang="en-US" sz="20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endParaRPr lang="en-US" sz="24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endParaRPr lang="en-US" sz="28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lvl="1" fontAlgn="base">
              <a:buFont typeface="Wingdings" panose="05000000000000000000" pitchFamily="2" charset="2"/>
              <a:buChar char="Ø"/>
            </a:pPr>
            <a:endParaRPr lang="en-US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958" y="5951403"/>
            <a:ext cx="1828800" cy="4913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88224" y="431958"/>
            <a:ext cx="2304256" cy="1124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7544" y="476672"/>
            <a:ext cx="79208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 dirty="0">
                <a:solidFill>
                  <a:srgbClr val="21799E"/>
                </a:solidFill>
                <a:latin typeface="Futura Book"/>
              </a:rPr>
              <a:t>Butler Brothers Building </a:t>
            </a:r>
            <a:r>
              <a:rPr lang="en-US" sz="3600" spc="300" dirty="0">
                <a:solidFill>
                  <a:srgbClr val="21799E"/>
                </a:solidFill>
                <a:latin typeface="Futura Book"/>
              </a:rPr>
              <a:t>Dallas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864" y="1700808"/>
            <a:ext cx="5616624" cy="31729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24DD49-D2D0-2A46-B565-69CE90D316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Calibri"/>
              </a:rPr>
              <a:pPr/>
              <a:t>23</a:t>
            </a:fld>
            <a:endParaRPr lang="en-US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5714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491876"/>
            <a:ext cx="6408712" cy="608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6119933"/>
            <a:ext cx="18288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429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608" y="1601505"/>
            <a:ext cx="6548293" cy="620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PACE Project:</a:t>
            </a:r>
          </a:p>
          <a:p>
            <a:pPr fontAlgn="base"/>
            <a:endParaRPr lang="en-US" sz="16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r>
              <a:rPr lang="en-US" sz="2000" b="1" i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Assessment Total: </a:t>
            </a:r>
          </a:p>
          <a:p>
            <a:pPr fontAlgn="base"/>
            <a:r>
              <a:rPr lang="en-US" sz="2000" b="1" i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	</a:t>
            </a:r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$1.3 Million</a:t>
            </a:r>
          </a:p>
          <a:p>
            <a:pPr fontAlgn="base"/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Utility Incentives:  </a:t>
            </a:r>
          </a:p>
          <a:p>
            <a:pPr fontAlgn="base"/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	$30,000</a:t>
            </a:r>
          </a:p>
          <a:p>
            <a:pPr fontAlgn="base"/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Term:  20 years</a:t>
            </a:r>
          </a:p>
          <a:p>
            <a:pPr fontAlgn="base"/>
            <a:r>
              <a:rPr lang="en-US" sz="2000" b="1" i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Annual Savings: </a:t>
            </a:r>
          </a:p>
          <a:p>
            <a:pPr fontAlgn="base"/>
            <a:r>
              <a:rPr lang="en-US" sz="2000" b="1" i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	38</a:t>
            </a:r>
            <a:r>
              <a:rPr lang="en-US" sz="2000" b="1" dirty="0">
                <a:solidFill>
                  <a:srgbClr val="21799E"/>
                </a:solidFill>
                <a:latin typeface="Century Gothic" panose="020B0502020202020204" pitchFamily="34" charset="0"/>
              </a:rPr>
              <a:t>% energy reduction</a:t>
            </a:r>
            <a:br>
              <a:rPr lang="en-US" sz="2000" b="1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endParaRPr lang="en-US" sz="2000" b="1" baseline="-250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r>
              <a:rPr lang="en-US" sz="28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Measures:</a:t>
            </a:r>
            <a:endParaRPr lang="en-US" sz="24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lvl="1" fontAlgn="base">
              <a:buFont typeface="Wingdings" panose="05000000000000000000" pitchFamily="2" charset="2"/>
              <a:buChar char="Ø"/>
            </a:pPr>
            <a:endParaRPr lang="en-US" sz="16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2 Chillers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Building Automation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LED Fixture Upgrade</a:t>
            </a:r>
          </a:p>
          <a:p>
            <a:pPr fontAlgn="base"/>
            <a:endParaRPr lang="en-US" sz="20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endParaRPr lang="en-US" sz="24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endParaRPr lang="en-US" sz="28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lvl="1" fontAlgn="base">
              <a:buFont typeface="Wingdings" panose="05000000000000000000" pitchFamily="2" charset="2"/>
              <a:buChar char="Ø"/>
            </a:pPr>
            <a:endParaRPr lang="en-US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01" y="5646640"/>
            <a:ext cx="1828800" cy="4913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88224" y="431958"/>
            <a:ext cx="2304256" cy="1124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7544" y="476672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300" dirty="0">
                <a:solidFill>
                  <a:srgbClr val="21799E"/>
                </a:solidFill>
                <a:latin typeface="Futura Book"/>
              </a:rPr>
              <a:t>1225 N Loop, </a:t>
            </a:r>
            <a:r>
              <a:rPr lang="en-US" sz="4400" spc="300" dirty="0">
                <a:solidFill>
                  <a:srgbClr val="21799E"/>
                </a:solidFill>
                <a:latin typeface="Futura Book"/>
              </a:rPr>
              <a:t>Houston</a:t>
            </a:r>
          </a:p>
          <a:p>
            <a:r>
              <a:rPr lang="en-US" sz="2000" b="1" spc="300" dirty="0">
                <a:solidFill>
                  <a:srgbClr val="21799E"/>
                </a:solidFill>
                <a:latin typeface="Futura Book"/>
              </a:rPr>
              <a:t> Built 1984</a:t>
            </a:r>
            <a:endParaRPr lang="en-US" sz="2000" b="1" i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endParaRPr lang="en-US" sz="2000" b="1" spc="300" dirty="0">
              <a:solidFill>
                <a:srgbClr val="21799E"/>
              </a:solidFill>
              <a:latin typeface="Futura 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1D556-A887-FB4E-A073-D3F515763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441" y="1648277"/>
            <a:ext cx="4502920" cy="383699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A15F9-6ADA-214E-9FC9-B7026295A1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402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32240" y="548680"/>
            <a:ext cx="207794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hlinkClick r:id="rId3"/>
          </p:cNvPr>
          <p:cNvSpPr/>
          <p:nvPr/>
        </p:nvSpPr>
        <p:spPr>
          <a:xfrm>
            <a:off x="6732240" y="5457359"/>
            <a:ext cx="199563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620688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pc="300" dirty="0">
                <a:solidFill>
                  <a:srgbClr val="21799E"/>
                </a:solidFill>
                <a:latin typeface="Futura Book"/>
              </a:rPr>
              <a:t>Cash</a:t>
            </a:r>
            <a:r>
              <a:rPr lang="en-US" sz="32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spc="300" dirty="0">
                <a:solidFill>
                  <a:srgbClr val="21799E"/>
                </a:solidFill>
                <a:latin typeface="Futura Book"/>
              </a:rPr>
              <a:t>Flows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628799"/>
            <a:ext cx="8558664" cy="455248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1F3EE94-DAB4-0348-925D-04E70DD23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8485" y="373832"/>
            <a:ext cx="18288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78C16-F760-584A-84F0-65909C73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4319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DDE0E-639E-2A46-9769-F63E77369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96347"/>
            <a:ext cx="9137600" cy="596349"/>
          </a:xfrm>
        </p:spPr>
        <p:txBody>
          <a:bodyPr/>
          <a:lstStyle/>
          <a:p>
            <a:pPr algn="l"/>
            <a:br>
              <a:rPr lang="en-US" sz="2800" spc="300" dirty="0">
                <a:solidFill>
                  <a:srgbClr val="21799E"/>
                </a:solidFill>
                <a:latin typeface="Futura Book"/>
              </a:rPr>
            </a:br>
            <a:r>
              <a:rPr lang="en-US" sz="3200" spc="300" dirty="0">
                <a:solidFill>
                  <a:srgbClr val="21799E"/>
                </a:solidFill>
                <a:latin typeface="Futura Book"/>
              </a:rPr>
              <a:t>SOFTEX HEADQUARTERS</a:t>
            </a:r>
            <a:endParaRPr lang="en-US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8F3E26-E8B1-284E-B2FD-150E0E5E32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69" y="1308141"/>
            <a:ext cx="5080000" cy="3810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2903898-629F-D343-B277-6083A90FE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83" y="5333999"/>
            <a:ext cx="7802218" cy="1027043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21799E"/>
                </a:solidFill>
                <a:latin typeface="+mj-lt"/>
              </a:rPr>
              <a:t>First office building in Travis County </a:t>
            </a:r>
          </a:p>
          <a:p>
            <a:pPr algn="l"/>
            <a:r>
              <a:rPr lang="en-US" dirty="0">
                <a:solidFill>
                  <a:srgbClr val="21799E"/>
                </a:solidFill>
                <a:latin typeface="+mj-lt"/>
              </a:rPr>
              <a:t>First minority owned PACE project in Travis County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35A09-AB54-8547-861A-89CBB4401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588DCC-7A12-D447-A343-49D102D3F599}"/>
              </a:ext>
            </a:extLst>
          </p:cNvPr>
          <p:cNvSpPr txBox="1"/>
          <p:nvPr/>
        </p:nvSpPr>
        <p:spPr>
          <a:xfrm>
            <a:off x="5698435" y="1308141"/>
            <a:ext cx="253116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EBC18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21799E"/>
                </a:solidFill>
                <a:latin typeface="+mj-lt"/>
              </a:rPr>
              <a:t>Built 1985</a:t>
            </a:r>
          </a:p>
          <a:p>
            <a:pPr marL="285750" indent="-285750">
              <a:buClr>
                <a:srgbClr val="FEBC18"/>
              </a:buClr>
              <a:buFont typeface="Wingdings" pitchFamily="2" charset="2"/>
              <a:buChar char="Ø"/>
            </a:pPr>
            <a:endParaRPr lang="en-US" sz="2000" dirty="0">
              <a:solidFill>
                <a:srgbClr val="21799E"/>
              </a:solidFill>
              <a:latin typeface="+mj-lt"/>
            </a:endParaRPr>
          </a:p>
          <a:p>
            <a:pPr marL="285750" indent="-285750">
              <a:buClr>
                <a:srgbClr val="FEBC18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21799E"/>
                </a:solidFill>
                <a:latin typeface="+mj-lt"/>
              </a:rPr>
              <a:t>$291,000 PACE Investment</a:t>
            </a:r>
          </a:p>
          <a:p>
            <a:pPr marL="285750" indent="-285750">
              <a:buClr>
                <a:srgbClr val="FEBC18"/>
              </a:buClr>
              <a:buFont typeface="Wingdings" pitchFamily="2" charset="2"/>
              <a:buChar char="Ø"/>
            </a:pPr>
            <a:endParaRPr lang="en-US" sz="2000" dirty="0">
              <a:solidFill>
                <a:srgbClr val="21799E"/>
              </a:solidFill>
              <a:latin typeface="+mj-lt"/>
            </a:endParaRPr>
          </a:p>
          <a:p>
            <a:pPr marL="285750" indent="-285750">
              <a:buClr>
                <a:srgbClr val="FEBC18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21799E"/>
                </a:solidFill>
                <a:latin typeface="+mj-lt"/>
              </a:rPr>
              <a:t>188,291</a:t>
            </a:r>
            <a:r>
              <a:rPr lang="en-US" sz="2000" dirty="0">
                <a:solidFill>
                  <a:srgbClr val="21799E"/>
                </a:solidFill>
              </a:rPr>
              <a:t> </a:t>
            </a:r>
            <a:r>
              <a:rPr lang="en-US" sz="2000" dirty="0">
                <a:solidFill>
                  <a:srgbClr val="21799E"/>
                </a:solidFill>
                <a:latin typeface="+mj-lt"/>
              </a:rPr>
              <a:t>kWh Saved Annually </a:t>
            </a:r>
          </a:p>
          <a:p>
            <a:pPr marL="285750" indent="-285750">
              <a:buClr>
                <a:srgbClr val="FEBC18"/>
              </a:buClr>
              <a:buFont typeface="Wingdings" pitchFamily="2" charset="2"/>
              <a:buChar char="Ø"/>
            </a:pPr>
            <a:endParaRPr lang="en-US" sz="2000" dirty="0">
              <a:solidFill>
                <a:srgbClr val="21799E"/>
              </a:solidFill>
              <a:latin typeface="+mj-lt"/>
            </a:endParaRPr>
          </a:p>
          <a:p>
            <a:pPr marL="285750" indent="-285750">
              <a:buClr>
                <a:srgbClr val="FEBC18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21799E"/>
                </a:solidFill>
                <a:latin typeface="+mj-lt"/>
              </a:rPr>
              <a:t>Measures:</a:t>
            </a:r>
          </a:p>
          <a:p>
            <a:pPr marL="742950" lvl="1" indent="-285750">
              <a:buClr>
                <a:srgbClr val="FEBC18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21799E"/>
                </a:solidFill>
                <a:latin typeface="+mj-lt"/>
              </a:rPr>
              <a:t>HVAC</a:t>
            </a:r>
          </a:p>
          <a:p>
            <a:pPr marL="742950" lvl="1" indent="-285750">
              <a:buClr>
                <a:srgbClr val="FEBC18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21799E"/>
                </a:solidFill>
                <a:latin typeface="+mj-lt"/>
              </a:rPr>
              <a:t>Roof</a:t>
            </a:r>
          </a:p>
          <a:p>
            <a:pPr marL="742950" lvl="1" indent="-285750">
              <a:buClr>
                <a:srgbClr val="FEBC18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21799E"/>
                </a:solidFill>
                <a:latin typeface="+mj-lt"/>
              </a:rPr>
              <a:t>Thermostats</a:t>
            </a:r>
          </a:p>
          <a:p>
            <a:pPr marL="742950" lvl="1" indent="-285750">
              <a:buClr>
                <a:srgbClr val="FEBC18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rgbClr val="21799E"/>
                </a:solidFill>
                <a:latin typeface="+mj-lt"/>
              </a:rPr>
              <a:t>Solar</a:t>
            </a:r>
          </a:p>
          <a:p>
            <a:pPr marL="285750" indent="-285750">
              <a:buClr>
                <a:srgbClr val="FEBC18"/>
              </a:buClr>
              <a:buFont typeface="Wingdings" pitchFamily="2" charset="2"/>
              <a:buChar char="Ø"/>
            </a:pPr>
            <a:endParaRPr lang="en-US" dirty="0">
              <a:solidFill>
                <a:srgbClr val="21799E"/>
              </a:solidFill>
              <a:latin typeface="+mj-lt"/>
            </a:endParaRPr>
          </a:p>
          <a:p>
            <a:pPr marL="285750" indent="-285750">
              <a:buClr>
                <a:srgbClr val="FEBC18"/>
              </a:buClr>
              <a:buFont typeface="Wingdings" pitchFamily="2" charset="2"/>
              <a:buChar char="Ø"/>
            </a:pPr>
            <a:endParaRPr lang="en-US" dirty="0">
              <a:solidFill>
                <a:srgbClr val="21799E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F8E221-D45F-504A-B304-44BAB645CD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520" y="542355"/>
            <a:ext cx="1828800" cy="4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01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68751" y="4420997"/>
            <a:ext cx="4323730" cy="403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Measures: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16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HVAC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16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Lighting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16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Water</a:t>
            </a:r>
            <a:br>
              <a:rPr lang="en-US" sz="16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endParaRPr lang="en-US" sz="16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r>
              <a:rPr lang="en-US" sz="1600" b="1" spc="300" dirty="0">
                <a:solidFill>
                  <a:srgbClr val="21799E"/>
                </a:solidFill>
                <a:latin typeface="Century Gothic" panose="020B0502020202020204" pitchFamily="34" charset="0"/>
              </a:rPr>
              <a:t>Assessment total: $10 Million</a:t>
            </a:r>
          </a:p>
          <a:p>
            <a:pPr fontAlgn="base"/>
            <a:endParaRPr lang="en-US" sz="1600" b="1" spc="3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endParaRPr lang="en-US" sz="1600" b="1" spc="3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endParaRPr lang="en-US" sz="16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endParaRPr lang="en-US" sz="16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endParaRPr lang="en-US" sz="16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br>
              <a:rPr lang="en-US" sz="16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endParaRPr lang="en-US" sz="16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endParaRPr lang="en-US" sz="16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endParaRPr lang="en-US" sz="16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lvl="1" fontAlgn="base">
              <a:buFont typeface="Wingdings" panose="05000000000000000000" pitchFamily="2" charset="2"/>
              <a:buChar char="Ø"/>
            </a:pPr>
            <a:endParaRPr lang="en-US" sz="16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958" y="5951403"/>
            <a:ext cx="1828800" cy="4913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88224" y="431958"/>
            <a:ext cx="2304256" cy="1124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9093" y="431958"/>
            <a:ext cx="990551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 dirty="0">
                <a:solidFill>
                  <a:srgbClr val="21799E"/>
                </a:solidFill>
                <a:latin typeface="Futura Book"/>
              </a:rPr>
              <a:t>Simon Property Group</a:t>
            </a:r>
            <a:br>
              <a:rPr lang="en-US" sz="4000" b="1" spc="300" dirty="0">
                <a:solidFill>
                  <a:srgbClr val="21799E"/>
                </a:solidFill>
                <a:latin typeface="Futura Book"/>
              </a:rPr>
            </a:br>
            <a:r>
              <a:rPr lang="en-US" sz="2600" b="1" spc="300" dirty="0">
                <a:solidFill>
                  <a:srgbClr val="21799E"/>
                </a:solidFill>
                <a:latin typeface="Futura Book"/>
              </a:rPr>
              <a:t>6 projects to date:  El Paso, Hays, Travis,&amp; Williamson Counties, &amp; City of Houston</a:t>
            </a:r>
            <a:br>
              <a:rPr lang="en-US" sz="4000" b="1" spc="300" dirty="0">
                <a:solidFill>
                  <a:srgbClr val="21799E"/>
                </a:solidFill>
                <a:latin typeface="Futura Book"/>
              </a:rPr>
            </a:br>
            <a:endParaRPr lang="en-US" sz="4000" spc="300" dirty="0">
              <a:solidFill>
                <a:srgbClr val="21799E"/>
              </a:solidFill>
              <a:latin typeface="Futura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53796" y="2801390"/>
            <a:ext cx="332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200" b="1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ROUND ROCK OUTLETS</a:t>
            </a:r>
          </a:p>
          <a:p>
            <a:pPr lvl="1" algn="ctr" fontAlgn="base">
              <a:buFont typeface="Wingdings" panose="05000000000000000000" pitchFamily="2" charset="2"/>
              <a:buChar char="Ø"/>
            </a:pPr>
            <a:endParaRPr lang="en-US" sz="1200" b="1" spc="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99" y="1889222"/>
            <a:ext cx="4156363" cy="228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750" y="1889222"/>
            <a:ext cx="4172066" cy="228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93" y="4221088"/>
            <a:ext cx="4159869" cy="2286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CC4998-0473-8A40-BD6A-2760B516F5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37658" y="6583623"/>
            <a:ext cx="2057400" cy="209823"/>
          </a:xfrm>
        </p:spPr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Calibri"/>
              </a:rPr>
              <a:pPr/>
              <a:t>28</a:t>
            </a:fld>
            <a:endParaRPr lang="en-US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3609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264469"/>
            <a:ext cx="896448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Clr>
                <a:srgbClr val="FEBC18"/>
              </a:buClr>
            </a:pPr>
            <a:endParaRPr lang="en-US" sz="32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>
              <a:buClr>
                <a:srgbClr val="FEBC18"/>
              </a:buClr>
            </a:pPr>
            <a:r>
              <a:rPr lang="en-US" sz="32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Measures:</a:t>
            </a:r>
            <a:endParaRPr lang="en-US" sz="28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lvl="1" fontAlgn="base">
              <a:buClr>
                <a:srgbClr val="FEBC18"/>
              </a:buClr>
              <a:buFont typeface="Wingdings" panose="05000000000000000000" pitchFamily="2" charset="2"/>
              <a:buChar char="Ø"/>
            </a:pPr>
            <a:endParaRPr lang="en-US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marL="457200" indent="-457200" fontAlgn="base">
              <a:buClr>
                <a:srgbClr val="FEBC18"/>
              </a:buClr>
              <a:buFont typeface="Wingdings" panose="05000000000000000000" pitchFamily="2" charset="2"/>
              <a:buChar char="Ø"/>
            </a:pPr>
            <a:r>
              <a:rPr lang="en-US" sz="24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63 kW PV</a:t>
            </a:r>
          </a:p>
          <a:p>
            <a:pPr marL="457200" indent="-457200" fontAlgn="base">
              <a:buClr>
                <a:srgbClr val="FEBC18"/>
              </a:buClr>
              <a:buFont typeface="Wingdings" panose="05000000000000000000" pitchFamily="2" charset="2"/>
              <a:buChar char="Ø"/>
            </a:pPr>
            <a:r>
              <a:rPr lang="en-US" sz="24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Cool Roof</a:t>
            </a:r>
          </a:p>
          <a:p>
            <a:pPr marL="457200" indent="-457200" fontAlgn="base">
              <a:buClr>
                <a:srgbClr val="FEBC18"/>
              </a:buClr>
              <a:buFont typeface="Wingdings" panose="05000000000000000000" pitchFamily="2" charset="2"/>
              <a:buChar char="Ø"/>
            </a:pPr>
            <a:endParaRPr lang="en-US" sz="24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marL="457200" indent="-457200" fontAlgn="base">
              <a:buClr>
                <a:srgbClr val="FEBC18"/>
              </a:buClr>
              <a:buFont typeface="Wingdings" panose="05000000000000000000" pitchFamily="2" charset="2"/>
              <a:buChar char="Ø"/>
            </a:pPr>
            <a:endParaRPr lang="en-US" sz="24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>
              <a:buClr>
                <a:srgbClr val="FEBC18"/>
              </a:buClr>
            </a:pPr>
            <a:endParaRPr lang="en-US" sz="24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>
              <a:buClr>
                <a:srgbClr val="FEBC18"/>
              </a:buClr>
            </a:pPr>
            <a:endParaRPr lang="en-US" sz="24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>
              <a:buClr>
                <a:srgbClr val="FEBC18"/>
              </a:buClr>
            </a:pPr>
            <a:endParaRPr lang="en-US" sz="24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>
              <a:buClr>
                <a:srgbClr val="FEBC18"/>
              </a:buClr>
            </a:pPr>
            <a:endParaRPr lang="en-US" sz="24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>
              <a:buClr>
                <a:srgbClr val="FEBC18"/>
              </a:buClr>
            </a:pPr>
            <a:r>
              <a:rPr lang="en-US" sz="24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Assessment Total: $260,000</a:t>
            </a:r>
          </a:p>
          <a:p>
            <a:pPr fontAlgn="base">
              <a:buClr>
                <a:srgbClr val="FEBC18"/>
              </a:buClr>
            </a:pPr>
            <a:r>
              <a:rPr lang="en-US" sz="24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Annual Savings: $20,000</a:t>
            </a:r>
          </a:p>
          <a:p>
            <a:pPr fontAlgn="base">
              <a:buClr>
                <a:srgbClr val="FEBC18"/>
              </a:buClr>
            </a:pPr>
            <a:endParaRPr lang="en-US" sz="24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>
              <a:buClr>
                <a:srgbClr val="FEBC18"/>
              </a:buClr>
            </a:pPr>
            <a:endParaRPr lang="en-US" sz="28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>
              <a:buClr>
                <a:srgbClr val="FEBC18"/>
              </a:buClr>
            </a:pPr>
            <a:endParaRPr lang="en-US" sz="32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lvl="1" fontAlgn="base">
              <a:buClr>
                <a:srgbClr val="FEBC18"/>
              </a:buClr>
              <a:buFont typeface="Wingdings" panose="05000000000000000000" pitchFamily="2" charset="2"/>
              <a:buChar char="Ø"/>
            </a:pPr>
            <a:endParaRPr lang="en-US" sz="20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476672"/>
            <a:ext cx="61206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 dirty="0">
                <a:solidFill>
                  <a:srgbClr val="21799E"/>
                </a:solidFill>
                <a:latin typeface="Futura Book"/>
              </a:rPr>
              <a:t>Family Elder Care</a:t>
            </a:r>
            <a:br>
              <a:rPr lang="en-US" sz="4000" b="1" spc="300" dirty="0">
                <a:solidFill>
                  <a:srgbClr val="21799E"/>
                </a:solidFill>
                <a:latin typeface="Futura Book"/>
              </a:rPr>
            </a:br>
            <a:r>
              <a:rPr lang="en-US" sz="4000" spc="300" dirty="0">
                <a:solidFill>
                  <a:srgbClr val="21799E"/>
                </a:solidFill>
                <a:latin typeface="Futura Book"/>
              </a:rPr>
              <a:t>Travis County</a:t>
            </a:r>
            <a:endParaRPr lang="en-US" sz="4000" b="1" spc="300" dirty="0">
              <a:solidFill>
                <a:srgbClr val="21799E"/>
              </a:solidFill>
              <a:latin typeface="Futura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825827"/>
            <a:ext cx="5705653" cy="2899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958" y="5951403"/>
            <a:ext cx="1828800" cy="4913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32240" y="404664"/>
            <a:ext cx="219573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84C2EB-9303-3642-A0FB-9ECD8E6CF0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Calibri"/>
              </a:rPr>
              <a:pPr/>
              <a:t>29</a:t>
            </a:fld>
            <a:endParaRPr lang="en-US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323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 flipV="1">
            <a:off x="877788" y="4908236"/>
            <a:ext cx="3676650" cy="203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95350" y="2132856"/>
            <a:ext cx="0" cy="280587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/>
          <p:cNvSpPr/>
          <p:nvPr/>
        </p:nvSpPr>
        <p:spPr>
          <a:xfrm>
            <a:off x="924248" y="3210477"/>
            <a:ext cx="2309690" cy="1687593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95350" y="3210477"/>
            <a:ext cx="2941320" cy="215523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004048" y="4918402"/>
            <a:ext cx="3676650" cy="203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9" idx="1"/>
          </p:cNvCxnSpPr>
          <p:nvPr/>
        </p:nvCxnSpPr>
        <p:spPr>
          <a:xfrm flipV="1">
            <a:off x="5030368" y="2660383"/>
            <a:ext cx="3665957" cy="162789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004048" y="2180720"/>
            <a:ext cx="0" cy="280587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rapezoid 28"/>
          <p:cNvSpPr/>
          <p:nvPr/>
        </p:nvSpPr>
        <p:spPr>
          <a:xfrm>
            <a:off x="5013920" y="3107175"/>
            <a:ext cx="2760289" cy="1790895"/>
          </a:xfrm>
          <a:custGeom>
            <a:avLst/>
            <a:gdLst>
              <a:gd name="connsiteX0" fmla="*/ 0 w 2338587"/>
              <a:gd name="connsiteY0" fmla="*/ 1476570 h 1476570"/>
              <a:gd name="connsiteX1" fmla="*/ 25973 w 2338587"/>
              <a:gd name="connsiteY1" fmla="*/ 0 h 1476570"/>
              <a:gd name="connsiteX2" fmla="*/ 2312614 w 2338587"/>
              <a:gd name="connsiteY2" fmla="*/ 0 h 1476570"/>
              <a:gd name="connsiteX3" fmla="*/ 2338587 w 2338587"/>
              <a:gd name="connsiteY3" fmla="*/ 1476570 h 1476570"/>
              <a:gd name="connsiteX4" fmla="*/ 0 w 2338587"/>
              <a:gd name="connsiteY4" fmla="*/ 1476570 h 1476570"/>
              <a:gd name="connsiteX0" fmla="*/ 0 w 2788864"/>
              <a:gd name="connsiteY0" fmla="*/ 1781370 h 1781370"/>
              <a:gd name="connsiteX1" fmla="*/ 25973 w 2788864"/>
              <a:gd name="connsiteY1" fmla="*/ 304800 h 1781370"/>
              <a:gd name="connsiteX2" fmla="*/ 2788864 w 2788864"/>
              <a:gd name="connsiteY2" fmla="*/ 0 h 1781370"/>
              <a:gd name="connsiteX3" fmla="*/ 2338587 w 2788864"/>
              <a:gd name="connsiteY3" fmla="*/ 1781370 h 1781370"/>
              <a:gd name="connsiteX4" fmla="*/ 0 w 2788864"/>
              <a:gd name="connsiteY4" fmla="*/ 1781370 h 1781370"/>
              <a:gd name="connsiteX0" fmla="*/ 0 w 2788864"/>
              <a:gd name="connsiteY0" fmla="*/ 1781370 h 1781370"/>
              <a:gd name="connsiteX1" fmla="*/ 45023 w 2788864"/>
              <a:gd name="connsiteY1" fmla="*/ 1181100 h 1781370"/>
              <a:gd name="connsiteX2" fmla="*/ 2788864 w 2788864"/>
              <a:gd name="connsiteY2" fmla="*/ 0 h 1781370"/>
              <a:gd name="connsiteX3" fmla="*/ 2338587 w 2788864"/>
              <a:gd name="connsiteY3" fmla="*/ 1781370 h 1781370"/>
              <a:gd name="connsiteX4" fmla="*/ 0 w 2788864"/>
              <a:gd name="connsiteY4" fmla="*/ 1781370 h 1781370"/>
              <a:gd name="connsiteX0" fmla="*/ 12127 w 2743841"/>
              <a:gd name="connsiteY0" fmla="*/ 1733745 h 1781370"/>
              <a:gd name="connsiteX1" fmla="*/ 0 w 2743841"/>
              <a:gd name="connsiteY1" fmla="*/ 1181100 h 1781370"/>
              <a:gd name="connsiteX2" fmla="*/ 2743841 w 2743841"/>
              <a:gd name="connsiteY2" fmla="*/ 0 h 1781370"/>
              <a:gd name="connsiteX3" fmla="*/ 2293564 w 2743841"/>
              <a:gd name="connsiteY3" fmla="*/ 1781370 h 1781370"/>
              <a:gd name="connsiteX4" fmla="*/ 12127 w 2743841"/>
              <a:gd name="connsiteY4" fmla="*/ 1733745 h 1781370"/>
              <a:gd name="connsiteX0" fmla="*/ 59752 w 2743841"/>
              <a:gd name="connsiteY0" fmla="*/ 1800420 h 1800420"/>
              <a:gd name="connsiteX1" fmla="*/ 0 w 2743841"/>
              <a:gd name="connsiteY1" fmla="*/ 1181100 h 1800420"/>
              <a:gd name="connsiteX2" fmla="*/ 2743841 w 2743841"/>
              <a:gd name="connsiteY2" fmla="*/ 0 h 1800420"/>
              <a:gd name="connsiteX3" fmla="*/ 2293564 w 2743841"/>
              <a:gd name="connsiteY3" fmla="*/ 1781370 h 1800420"/>
              <a:gd name="connsiteX4" fmla="*/ 59752 w 2743841"/>
              <a:gd name="connsiteY4" fmla="*/ 1800420 h 1800420"/>
              <a:gd name="connsiteX0" fmla="*/ 0 w 2760289"/>
              <a:gd name="connsiteY0" fmla="*/ 1790895 h 1790895"/>
              <a:gd name="connsiteX1" fmla="*/ 16448 w 2760289"/>
              <a:gd name="connsiteY1" fmla="*/ 1181100 h 1790895"/>
              <a:gd name="connsiteX2" fmla="*/ 2760289 w 2760289"/>
              <a:gd name="connsiteY2" fmla="*/ 0 h 1790895"/>
              <a:gd name="connsiteX3" fmla="*/ 2310012 w 2760289"/>
              <a:gd name="connsiteY3" fmla="*/ 1781370 h 1790895"/>
              <a:gd name="connsiteX4" fmla="*/ 0 w 2760289"/>
              <a:gd name="connsiteY4" fmla="*/ 1790895 h 1790895"/>
              <a:gd name="connsiteX0" fmla="*/ 0 w 2760289"/>
              <a:gd name="connsiteY0" fmla="*/ 1790895 h 1790895"/>
              <a:gd name="connsiteX1" fmla="*/ 16448 w 2760289"/>
              <a:gd name="connsiteY1" fmla="*/ 1181100 h 1790895"/>
              <a:gd name="connsiteX2" fmla="*/ 2760289 w 2760289"/>
              <a:gd name="connsiteY2" fmla="*/ 0 h 1790895"/>
              <a:gd name="connsiteX3" fmla="*/ 2710062 w 2760289"/>
              <a:gd name="connsiteY3" fmla="*/ 1781370 h 1790895"/>
              <a:gd name="connsiteX4" fmla="*/ 0 w 2760289"/>
              <a:gd name="connsiteY4" fmla="*/ 1790895 h 1790895"/>
              <a:gd name="connsiteX0" fmla="*/ 0 w 2760289"/>
              <a:gd name="connsiteY0" fmla="*/ 1790895 h 1790895"/>
              <a:gd name="connsiteX1" fmla="*/ 16448 w 2760289"/>
              <a:gd name="connsiteY1" fmla="*/ 1181100 h 1790895"/>
              <a:gd name="connsiteX2" fmla="*/ 2760289 w 2760289"/>
              <a:gd name="connsiteY2" fmla="*/ 0 h 1790895"/>
              <a:gd name="connsiteX3" fmla="*/ 2757770 w 2760289"/>
              <a:gd name="connsiteY3" fmla="*/ 1781370 h 1790895"/>
              <a:gd name="connsiteX4" fmla="*/ 0 w 2760289"/>
              <a:gd name="connsiteY4" fmla="*/ 1790895 h 179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0289" h="1790895">
                <a:moveTo>
                  <a:pt x="0" y="1790895"/>
                </a:moveTo>
                <a:lnTo>
                  <a:pt x="16448" y="1181100"/>
                </a:lnTo>
                <a:lnTo>
                  <a:pt x="2760289" y="0"/>
                </a:lnTo>
                <a:cubicBezTo>
                  <a:pt x="2759449" y="593790"/>
                  <a:pt x="2758610" y="1187580"/>
                  <a:pt x="2757770" y="1781370"/>
                </a:cubicBezTo>
                <a:lnTo>
                  <a:pt x="0" y="1790895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2" name="Title 1"/>
          <p:cNvSpPr>
            <a:spLocks noGrp="1"/>
          </p:cNvSpPr>
          <p:nvPr>
            <p:ph type="ctrTitle" idx="4294967295"/>
          </p:nvPr>
        </p:nvSpPr>
        <p:spPr>
          <a:xfrm>
            <a:off x="323528" y="1467942"/>
            <a:ext cx="3887788" cy="10969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600" b="1" spc="600" dirty="0">
                <a:solidFill>
                  <a:srgbClr val="000000"/>
                </a:solidFill>
                <a:latin typeface="Futura Book"/>
              </a:rPr>
              <a:t>LOWER</a:t>
            </a:r>
            <a:br>
              <a:rPr lang="en-US" sz="4400" b="1" spc="600" dirty="0">
                <a:solidFill>
                  <a:srgbClr val="000000"/>
                </a:solidFill>
                <a:latin typeface="Futura Book"/>
              </a:rPr>
            </a:br>
            <a:r>
              <a:rPr lang="en-US" sz="2800" b="1" dirty="0">
                <a:solidFill>
                  <a:srgbClr val="000000"/>
                </a:solidFill>
                <a:latin typeface="Futura Book"/>
              </a:rPr>
              <a:t>Utility Costs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558878" y="1268760"/>
            <a:ext cx="4589562" cy="10964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600" dirty="0">
                <a:solidFill>
                  <a:srgbClr val="000000"/>
                </a:solidFill>
                <a:latin typeface="Futura Book"/>
              </a:rPr>
              <a:t>INCREASE</a:t>
            </a:r>
            <a:br>
              <a:rPr lang="en-US" sz="4400" b="1" spc="600" dirty="0">
                <a:solidFill>
                  <a:srgbClr val="000000"/>
                </a:solidFill>
                <a:latin typeface="Futura Book"/>
              </a:rPr>
            </a:br>
            <a:r>
              <a:rPr lang="en-US" sz="2400" b="1" dirty="0">
                <a:solidFill>
                  <a:srgbClr val="000000"/>
                </a:solidFill>
                <a:latin typeface="Futura Book"/>
              </a:rPr>
              <a:t>Net Operating Income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0" y="5301208"/>
            <a:ext cx="9144000" cy="699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0000"/>
                </a:solidFill>
                <a:latin typeface="Futura Book"/>
              </a:rPr>
              <a:t>Bottom Line: Increased Building Value</a:t>
            </a:r>
            <a:endParaRPr lang="en-US" sz="1400" dirty="0">
              <a:solidFill>
                <a:srgbClr val="000000"/>
              </a:solidFill>
              <a:latin typeface="Futura Boo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03" y="332656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spc="600" dirty="0">
                <a:solidFill>
                  <a:srgbClr val="21799E"/>
                </a:solidFill>
                <a:latin typeface="FUTURA BOOK"/>
              </a:rPr>
              <a:t>WHAT TX-PACE DOES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958" y="5949280"/>
            <a:ext cx="1828800" cy="4913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A65C6C-1339-F24D-8C76-A72A6DB98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75733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400" y="2041715"/>
            <a:ext cx="896448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sz="28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r>
              <a:rPr lang="en-US" sz="28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Measures:</a:t>
            </a:r>
            <a:endParaRPr lang="en-US" sz="24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lvl="1" fontAlgn="base">
              <a:buFont typeface="Wingdings" panose="05000000000000000000" pitchFamily="2" charset="2"/>
              <a:buChar char="Ø"/>
            </a:pPr>
            <a:endParaRPr lang="en-US" sz="16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Clr>
                <a:srgbClr val="FEBC18"/>
              </a:buClr>
              <a:buFont typeface="Wingdings" pitchFamily="2" charset="2"/>
              <a:buChar char="Ø"/>
              <a:defRPr/>
            </a:pPr>
            <a:r>
              <a:rPr lang="en-US" sz="2000" b="1" spc="600" dirty="0">
                <a:solidFill>
                  <a:srgbClr val="21799E"/>
                </a:solidFill>
                <a:latin typeface="Century Gothic"/>
              </a:rPr>
              <a:t>Solar PV</a:t>
            </a:r>
          </a:p>
          <a:p>
            <a:pPr marL="742950" lvl="1" indent="-285750">
              <a:buClr>
                <a:srgbClr val="FEBC18"/>
              </a:buClr>
              <a:buFont typeface="Wingdings" pitchFamily="2" charset="2"/>
              <a:buChar char="Ø"/>
              <a:defRPr/>
            </a:pPr>
            <a:endParaRPr lang="en-US" sz="2000" b="1" spc="600" dirty="0">
              <a:solidFill>
                <a:srgbClr val="21799E"/>
              </a:solidFill>
              <a:latin typeface="Century Gothic"/>
            </a:endParaRPr>
          </a:p>
          <a:p>
            <a:pPr marL="742950" lvl="1" indent="-285750">
              <a:buClr>
                <a:srgbClr val="FEBC18"/>
              </a:buClr>
              <a:buFont typeface="Wingdings" pitchFamily="2" charset="2"/>
              <a:buChar char="Ø"/>
              <a:defRPr/>
            </a:pPr>
            <a:endParaRPr lang="en-US" sz="2000" b="1" spc="600" dirty="0">
              <a:solidFill>
                <a:srgbClr val="21799E"/>
              </a:solidFill>
              <a:latin typeface="Century Gothic"/>
            </a:endParaRP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endParaRPr lang="en-US" sz="20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endParaRPr lang="en-US" sz="20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r>
              <a:rPr lang="en-US" sz="2000" b="1" spc="400" dirty="0">
                <a:solidFill>
                  <a:srgbClr val="21799E"/>
                </a:solidFill>
                <a:latin typeface="Century Gothic" panose="020B0502020202020204" pitchFamily="34" charset="0"/>
              </a:rPr>
              <a:t>USDA REAP Grant &amp; Oncor Incentives: $62,000</a:t>
            </a:r>
          </a:p>
          <a:p>
            <a:pPr fontAlgn="base"/>
            <a:r>
              <a:rPr lang="en-US" sz="2000" b="1" spc="400" dirty="0">
                <a:solidFill>
                  <a:srgbClr val="21799E"/>
                </a:solidFill>
                <a:latin typeface="Century Gothic" panose="020B0502020202020204" pitchFamily="34" charset="0"/>
              </a:rPr>
              <a:t>Assessment Total: $</a:t>
            </a:r>
            <a:r>
              <a:rPr lang="en-US" sz="2000" b="1" spc="400" dirty="0">
                <a:solidFill>
                  <a:srgbClr val="21799E"/>
                </a:solidFill>
                <a:latin typeface="Century Gothic"/>
              </a:rPr>
              <a:t> 120,000 </a:t>
            </a:r>
          </a:p>
          <a:p>
            <a:pPr fontAlgn="base"/>
            <a:r>
              <a:rPr lang="en-US" sz="2000" b="1" spc="400" dirty="0">
                <a:solidFill>
                  <a:srgbClr val="21799E"/>
                </a:solidFill>
                <a:latin typeface="Century Gothic" panose="020B0502020202020204" pitchFamily="34" charset="0"/>
              </a:rPr>
              <a:t>Total Savings: 26%; 91,081</a:t>
            </a:r>
            <a:r>
              <a:rPr lang="en-US" sz="2000" b="1" spc="400" dirty="0">
                <a:solidFill>
                  <a:srgbClr val="21799E"/>
                </a:solidFill>
                <a:latin typeface="Calibri"/>
              </a:rPr>
              <a:t> </a:t>
            </a:r>
            <a:r>
              <a:rPr lang="en-US" sz="2000" b="1" spc="400" dirty="0">
                <a:solidFill>
                  <a:srgbClr val="21799E"/>
                </a:solidFill>
                <a:latin typeface="Century Gothic"/>
              </a:rPr>
              <a:t>kWh</a:t>
            </a:r>
          </a:p>
          <a:p>
            <a:pPr fontAlgn="base"/>
            <a:endParaRPr lang="en-US" sz="2000" b="1" spc="400" dirty="0">
              <a:solidFill>
                <a:srgbClr val="21799E"/>
              </a:solidFill>
              <a:latin typeface="Century Gothic"/>
            </a:endParaRPr>
          </a:p>
          <a:p>
            <a:pPr fontAlgn="base"/>
            <a:r>
              <a:rPr lang="en-US" sz="2000" dirty="0">
                <a:solidFill>
                  <a:srgbClr val="21799E"/>
                </a:solidFill>
                <a:latin typeface="Century Gothic"/>
              </a:rPr>
              <a:t>1</a:t>
            </a:r>
            <a:r>
              <a:rPr lang="en-US" sz="2000" baseline="30000" dirty="0">
                <a:solidFill>
                  <a:srgbClr val="21799E"/>
                </a:solidFill>
                <a:latin typeface="Century Gothic"/>
              </a:rPr>
              <a:t>st</a:t>
            </a:r>
            <a:r>
              <a:rPr lang="en-US" sz="2000" dirty="0">
                <a:solidFill>
                  <a:srgbClr val="21799E"/>
                </a:solidFill>
                <a:latin typeface="Century Gothic"/>
              </a:rPr>
              <a:t> local bank funded TX-PACE project (Frontier Bank)</a:t>
            </a:r>
            <a:r>
              <a:rPr lang="en-US" sz="2000" b="1" dirty="0">
                <a:solidFill>
                  <a:srgbClr val="21799E"/>
                </a:solidFill>
                <a:latin typeface="Century Gothic"/>
              </a:rPr>
              <a:t> </a:t>
            </a:r>
            <a:endParaRPr lang="en-US" sz="2000" b="1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endParaRPr lang="en-US" sz="2400" b="1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endParaRPr lang="en-US" sz="2800" b="1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lvl="1" fontAlgn="base">
              <a:buFont typeface="Wingdings" panose="05000000000000000000" pitchFamily="2" charset="2"/>
              <a:buChar char="Ø"/>
            </a:pPr>
            <a:endParaRPr lang="en-US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958" y="5949280"/>
            <a:ext cx="1828800" cy="4913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32240" y="476672"/>
            <a:ext cx="2195736" cy="7200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7544" y="476672"/>
            <a:ext cx="8811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 dirty="0">
                <a:solidFill>
                  <a:srgbClr val="21799E"/>
                </a:solidFill>
                <a:latin typeface="Futura Book"/>
              </a:rPr>
              <a:t>Elgin General Store</a:t>
            </a:r>
          </a:p>
          <a:p>
            <a:r>
              <a:rPr lang="en-US" sz="4000" spc="300" dirty="0">
                <a:solidFill>
                  <a:srgbClr val="21799E"/>
                </a:solidFill>
                <a:latin typeface="Futura Book"/>
              </a:rPr>
              <a:t>Bastrop County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07813E-F38B-4B65-91B6-89B59C6850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488" y="1844824"/>
            <a:ext cx="5078293" cy="26642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33B4FB-0FF6-9640-88CA-6511EBEB11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Calibri"/>
              </a:rPr>
              <a:pPr/>
              <a:t>30</a:t>
            </a:fld>
            <a:endParaRPr lang="en-US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731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EE3900-EB0D-AE45-A8F8-E9B24251E9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Calibri"/>
              </a:rPr>
              <a:pPr/>
              <a:t>31</a:t>
            </a:fld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AC37F-07D5-144A-B2D0-D96520CCA478}"/>
              </a:ext>
            </a:extLst>
          </p:cNvPr>
          <p:cNvPicPr preferRelativeResize="0"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677" y="322362"/>
            <a:ext cx="4499323" cy="6213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F7F32F-7232-6944-958C-340D7BA0852F}"/>
              </a:ext>
            </a:extLst>
          </p:cNvPr>
          <p:cNvSpPr txBox="1"/>
          <p:nvPr/>
        </p:nvSpPr>
        <p:spPr>
          <a:xfrm>
            <a:off x="107504" y="620688"/>
            <a:ext cx="43918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>
                <a:solidFill>
                  <a:srgbClr val="21799E"/>
                </a:solidFill>
                <a:latin typeface="Futura Book"/>
              </a:rPr>
              <a:t>Plaza Hotel</a:t>
            </a:r>
          </a:p>
          <a:p>
            <a:r>
              <a:rPr lang="en-US" sz="4000" spc="300" dirty="0">
                <a:solidFill>
                  <a:srgbClr val="21799E"/>
                </a:solidFill>
                <a:latin typeface="Futura Book"/>
              </a:rPr>
              <a:t>El Paso County</a:t>
            </a:r>
          </a:p>
          <a:p>
            <a:endParaRPr lang="en-US" sz="3000" spc="300" dirty="0">
              <a:solidFill>
                <a:srgbClr val="21799E"/>
              </a:solidFill>
              <a:latin typeface="Futura Book"/>
            </a:endParaRPr>
          </a:p>
          <a:p>
            <a:r>
              <a:rPr lang="en-US" sz="3000" spc="300" dirty="0">
                <a:solidFill>
                  <a:srgbClr val="21799E"/>
                </a:solidFill>
                <a:latin typeface="Century Gothic" panose="020B0502020202020204" pitchFamily="34" charset="0"/>
              </a:rPr>
              <a:t>PACE Assessment:</a:t>
            </a:r>
          </a:p>
          <a:p>
            <a:r>
              <a:rPr lang="en-US" sz="3000" spc="300" dirty="0">
                <a:solidFill>
                  <a:srgbClr val="21799E"/>
                </a:solidFill>
                <a:latin typeface="Century Gothic" panose="020B0502020202020204" pitchFamily="34" charset="0"/>
              </a:rPr>
              <a:t>$9.2 million</a:t>
            </a:r>
          </a:p>
          <a:p>
            <a:endParaRPr lang="en-US" sz="3000" spc="3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r>
              <a:rPr lang="en-US" sz="3000" spc="300" dirty="0">
                <a:solidFill>
                  <a:srgbClr val="21799E"/>
                </a:solidFill>
                <a:latin typeface="Century Gothic" panose="020B0502020202020204" pitchFamily="34" charset="0"/>
              </a:rPr>
              <a:t>Annual Savings:</a:t>
            </a:r>
          </a:p>
          <a:p>
            <a:r>
              <a:rPr lang="en-US" sz="3000" spc="300" dirty="0">
                <a:solidFill>
                  <a:srgbClr val="21799E"/>
                </a:solidFill>
                <a:latin typeface="Century Gothic" panose="020B0502020202020204" pitchFamily="34" charset="0"/>
              </a:rPr>
              <a:t>1,488,687 kWh</a:t>
            </a:r>
          </a:p>
          <a:p>
            <a:endParaRPr lang="en-US" sz="1000" spc="3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r>
              <a:rPr lang="en-US" sz="3000" spc="300" dirty="0">
                <a:solidFill>
                  <a:srgbClr val="21799E"/>
                </a:solidFill>
                <a:latin typeface="Century Gothic" panose="020B0502020202020204" pitchFamily="34" charset="0"/>
              </a:rPr>
              <a:t>770,100 Gallons water</a:t>
            </a:r>
          </a:p>
          <a:p>
            <a:endParaRPr lang="en-US" sz="3000" spc="300" dirty="0">
              <a:solidFill>
                <a:srgbClr val="21799E"/>
              </a:solidFill>
              <a:latin typeface="Futura Book"/>
            </a:endParaRPr>
          </a:p>
        </p:txBody>
      </p:sp>
    </p:spTree>
    <p:extLst>
      <p:ext uri="{BB962C8B-B14F-4D97-AF65-F5344CB8AC3E}">
        <p14:creationId xmlns:p14="http://schemas.microsoft.com/office/powerpoint/2010/main" val="1589416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Calibri"/>
              </a:rPr>
              <a:pPr/>
              <a:t>32</a:t>
            </a:fld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Picture 2" descr="Displaying IMG_6013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1180" y="2207260"/>
            <a:ext cx="5501640" cy="2443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692696"/>
            <a:ext cx="577754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300" dirty="0">
                <a:solidFill>
                  <a:srgbClr val="21799E"/>
                </a:solidFill>
                <a:latin typeface="Futura Book"/>
              </a:rPr>
              <a:t>R.J. Liebe Company</a:t>
            </a:r>
          </a:p>
          <a:p>
            <a:r>
              <a:rPr lang="en-US" sz="3600" spc="300" dirty="0">
                <a:solidFill>
                  <a:srgbClr val="21799E"/>
                </a:solidFill>
                <a:latin typeface="Futura Book"/>
              </a:rPr>
              <a:t>Navarro County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445839"/>
            <a:ext cx="18288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4911269"/>
            <a:ext cx="2196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Measures: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HVAC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Lighting</a:t>
            </a:r>
            <a:br>
              <a:rPr lang="en-US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endParaRPr lang="en-US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5085184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06396" y="4925778"/>
            <a:ext cx="5486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Investment:  $325,000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187,000 annual KWh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60 – 80 new, permanent manufacturing jobs</a:t>
            </a:r>
          </a:p>
        </p:txBody>
      </p:sp>
    </p:spTree>
    <p:extLst>
      <p:ext uri="{BB962C8B-B14F-4D97-AF65-F5344CB8AC3E}">
        <p14:creationId xmlns:p14="http://schemas.microsoft.com/office/powerpoint/2010/main" val="2789512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00DCDC-DEBC-7C43-A0A8-F64293B87D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Calibri"/>
              </a:rPr>
              <a:pPr/>
              <a:t>33</a:t>
            </a:fld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9B412-F138-7A46-B5A4-8AAE173F3F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" y="332656"/>
            <a:ext cx="4691713" cy="6244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1E98A7-B611-1E4B-8B72-107509C1DB25}"/>
              </a:ext>
            </a:extLst>
          </p:cNvPr>
          <p:cNvSpPr txBox="1"/>
          <p:nvPr/>
        </p:nvSpPr>
        <p:spPr>
          <a:xfrm>
            <a:off x="4932040" y="692696"/>
            <a:ext cx="420556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1799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Fort Worth’s 1921 </a:t>
            </a:r>
          </a:p>
          <a:p>
            <a:pPr algn="ctr"/>
            <a:r>
              <a:rPr lang="en-US" sz="3200" b="1" dirty="0">
                <a:solidFill>
                  <a:srgbClr val="21799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XTO Energy Headquarters </a:t>
            </a:r>
          </a:p>
          <a:p>
            <a:pPr algn="ctr"/>
            <a:r>
              <a:rPr lang="en-US" sz="3200" b="1" dirty="0">
                <a:solidFill>
                  <a:srgbClr val="21799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to be </a:t>
            </a:r>
            <a:r>
              <a:rPr lang="en-US" sz="3200" b="1" dirty="0" err="1">
                <a:solidFill>
                  <a:srgbClr val="21799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Kimpton</a:t>
            </a:r>
            <a:r>
              <a:rPr lang="en-US" sz="3200" b="1" dirty="0">
                <a:solidFill>
                  <a:srgbClr val="21799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Hotel</a:t>
            </a:r>
          </a:p>
          <a:p>
            <a:pPr algn="ctr"/>
            <a:endParaRPr lang="en-US" sz="1000" b="1" dirty="0">
              <a:solidFill>
                <a:srgbClr val="21799E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500" dirty="0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Assessment:  $5.8 million</a:t>
            </a:r>
          </a:p>
          <a:p>
            <a:endParaRPr lang="en-US" sz="2000" dirty="0">
              <a:solidFill>
                <a:srgbClr val="21799E"/>
              </a:solidFill>
              <a:latin typeface="+mj-lt"/>
              <a:cs typeface="Futura Medium" panose="020B0602020204020303" pitchFamily="34" charset="-79"/>
            </a:endParaRPr>
          </a:p>
          <a:p>
            <a:pPr marL="342900" indent="-342900">
              <a:buClr>
                <a:srgbClr val="FEBC18"/>
              </a:buClr>
              <a:buFont typeface="Wingdings" pitchFamily="2" charset="2"/>
              <a:buChar char="Ø"/>
            </a:pPr>
            <a:r>
              <a:rPr lang="en-US" sz="2500" dirty="0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HVAC</a:t>
            </a:r>
          </a:p>
          <a:p>
            <a:pPr marL="457200" indent="-457200">
              <a:buClr>
                <a:srgbClr val="FEBC18"/>
              </a:buClr>
              <a:buFont typeface="Wingdings" pitchFamily="2" charset="2"/>
              <a:buChar char="Ø"/>
            </a:pPr>
            <a:r>
              <a:rPr lang="en-US" sz="2500" dirty="0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LED Lighting</a:t>
            </a:r>
          </a:p>
          <a:p>
            <a:pPr marL="457200" indent="-457200">
              <a:buClr>
                <a:srgbClr val="FEBC18"/>
              </a:buClr>
              <a:buFont typeface="Wingdings" pitchFamily="2" charset="2"/>
              <a:buChar char="Ø"/>
            </a:pPr>
            <a:r>
              <a:rPr lang="en-US" sz="2500" dirty="0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Nat. gas water heater</a:t>
            </a:r>
          </a:p>
          <a:p>
            <a:endParaRPr lang="en-US" sz="1000" dirty="0">
              <a:latin typeface="+mj-lt"/>
              <a:cs typeface="Futura Medium" panose="020B0602020204020303" pitchFamily="34" charset="-79"/>
            </a:endParaRPr>
          </a:p>
          <a:p>
            <a:r>
              <a:rPr lang="en-US" sz="3200" dirty="0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Annual savings:</a:t>
            </a:r>
          </a:p>
          <a:p>
            <a:pPr marL="457200" indent="-457200">
              <a:buClr>
                <a:srgbClr val="FEBC18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Over 2,000,000 kWh</a:t>
            </a:r>
          </a:p>
          <a:p>
            <a:pPr marL="457200" indent="-457200">
              <a:buClr>
                <a:srgbClr val="FEBC18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Almost 15,000 BTU</a:t>
            </a:r>
          </a:p>
        </p:txBody>
      </p:sp>
    </p:spTree>
    <p:extLst>
      <p:ext uri="{BB962C8B-B14F-4D97-AF65-F5344CB8AC3E}">
        <p14:creationId xmlns:p14="http://schemas.microsoft.com/office/powerpoint/2010/main" val="727471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204864"/>
            <a:ext cx="896448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Measures:</a:t>
            </a:r>
            <a:endParaRPr lang="en-US" sz="24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lvl="1" fontAlgn="base">
              <a:buFont typeface="Wingdings" panose="05000000000000000000" pitchFamily="2" charset="2"/>
              <a:buChar char="Ø"/>
            </a:pPr>
            <a:endParaRPr lang="en-US" sz="16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Boilers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Chillers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Window Film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BAS Controls</a:t>
            </a: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endParaRPr lang="en-US" sz="20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endParaRPr lang="en-US" sz="20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endParaRPr lang="en-US" sz="20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b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r>
              <a:rPr lang="en-US" sz="2000" b="1" i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Assessment Total: </a:t>
            </a:r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$450K</a:t>
            </a:r>
          </a:p>
          <a:p>
            <a:pPr fontAlgn="base"/>
            <a:r>
              <a:rPr lang="en-US" sz="2000" b="1" i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Annual Savings: </a:t>
            </a:r>
            <a:r>
              <a:rPr lang="en-US" sz="20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$40,000</a:t>
            </a:r>
          </a:p>
          <a:p>
            <a:pPr fontAlgn="base"/>
            <a:endParaRPr lang="en-US" sz="20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endParaRPr lang="en-US" sz="24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endParaRPr lang="en-US" sz="28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lvl="1" fontAlgn="base">
              <a:buFont typeface="Wingdings" panose="05000000000000000000" pitchFamily="2" charset="2"/>
              <a:buChar char="Ø"/>
            </a:pPr>
            <a:endParaRPr lang="en-US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IMG_20160224_12163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292" y="1844824"/>
            <a:ext cx="5632625" cy="3168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958" y="5951403"/>
            <a:ext cx="1828800" cy="4913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88224" y="431958"/>
            <a:ext cx="2304256" cy="1124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7544" y="476672"/>
            <a:ext cx="88113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 dirty="0">
                <a:solidFill>
                  <a:srgbClr val="21799E"/>
                </a:solidFill>
                <a:latin typeface="Futura Book"/>
              </a:rPr>
              <a:t>Congregation Beth Israel  </a:t>
            </a:r>
            <a:r>
              <a:rPr lang="en-US" sz="3600" spc="300" dirty="0">
                <a:solidFill>
                  <a:srgbClr val="21799E"/>
                </a:solidFill>
                <a:latin typeface="Futura Book"/>
              </a:rPr>
              <a:t>Austin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FD4A4-BA68-4A46-9002-76AE5EA42D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Calibri"/>
              </a:rPr>
              <a:pPr/>
              <a:t>34</a:t>
            </a:fld>
            <a:endParaRPr lang="en-US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7934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69BDD1-C640-614D-9800-7820C4D2BE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Calibri"/>
              </a:rPr>
              <a:pPr/>
              <a:t>35</a:t>
            </a:fld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9DE071-4EE1-7548-9784-FF3B97E6E391}"/>
              </a:ext>
            </a:extLst>
          </p:cNvPr>
          <p:cNvSpPr txBox="1"/>
          <p:nvPr/>
        </p:nvSpPr>
        <p:spPr>
          <a:xfrm>
            <a:off x="303667" y="559119"/>
            <a:ext cx="88279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21799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CONTINENTAL GIN BUILDING</a:t>
            </a:r>
          </a:p>
          <a:p>
            <a:r>
              <a:rPr lang="en-US" sz="3500" b="1" dirty="0">
                <a:solidFill>
                  <a:srgbClr val="21799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					</a:t>
            </a:r>
            <a:r>
              <a:rPr lang="en-US" sz="3500" dirty="0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Deep </a:t>
            </a:r>
            <a:r>
              <a:rPr lang="en-US" sz="3500" dirty="0" err="1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Ellum</a:t>
            </a:r>
            <a:r>
              <a:rPr lang="en-US" sz="3500" dirty="0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, Dallas</a:t>
            </a:r>
          </a:p>
          <a:p>
            <a:r>
              <a:rPr lang="en-US" sz="3500" dirty="0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					</a:t>
            </a:r>
            <a:r>
              <a:rPr lang="en-US" sz="2500" dirty="0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Assessment:  $5,250,000</a:t>
            </a:r>
          </a:p>
          <a:p>
            <a:r>
              <a:rPr lang="en-US" sz="3500" b="1" dirty="0">
                <a:solidFill>
                  <a:srgbClr val="21799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703BE-5364-6345-87FA-B65FAE274D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850" y="1318943"/>
            <a:ext cx="4248472" cy="2417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950B0D-EFF6-3C43-AD09-FD120356B9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174" y="3429000"/>
            <a:ext cx="5814492" cy="3093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694D67-4C79-E84A-A36E-C8DC9EE27348}"/>
              </a:ext>
            </a:extLst>
          </p:cNvPr>
          <p:cNvSpPr txBox="1"/>
          <p:nvPr/>
        </p:nvSpPr>
        <p:spPr>
          <a:xfrm>
            <a:off x="168940" y="3970789"/>
            <a:ext cx="314823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Roofing</a:t>
            </a:r>
          </a:p>
          <a:p>
            <a:r>
              <a:rPr lang="en-US" sz="2500" dirty="0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Glass/Glazing</a:t>
            </a:r>
          </a:p>
          <a:p>
            <a:r>
              <a:rPr lang="en-US" sz="2500" dirty="0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Mechanical/HVAC</a:t>
            </a:r>
          </a:p>
          <a:p>
            <a:r>
              <a:rPr lang="en-US" sz="2500" dirty="0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Lighting, Solar</a:t>
            </a:r>
          </a:p>
          <a:p>
            <a:r>
              <a:rPr lang="en-US" sz="2500" dirty="0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Ext. Walls, Elevators</a:t>
            </a:r>
          </a:p>
          <a:p>
            <a:r>
              <a:rPr lang="en-US" sz="2500" dirty="0">
                <a:solidFill>
                  <a:srgbClr val="21799E"/>
                </a:solidFill>
                <a:latin typeface="+mj-lt"/>
                <a:cs typeface="Futura Medium" panose="020B0602020204020303" pitchFamily="34" charset="-79"/>
              </a:rPr>
              <a:t>Utilities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4211A0-0547-B947-A9BC-360B6A6F56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500" y="2889453"/>
            <a:ext cx="1828800" cy="4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97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2E8D9C-C5E3-6E43-A1B9-9F9AE5FBCD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Calibri"/>
              </a:rPr>
              <a:pPr/>
              <a:t>36</a:t>
            </a:fld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D7C6CD-077E-5844-9000-D7AD20C6194C}"/>
              </a:ext>
            </a:extLst>
          </p:cNvPr>
          <p:cNvSpPr/>
          <p:nvPr/>
        </p:nvSpPr>
        <p:spPr>
          <a:xfrm>
            <a:off x="395536" y="620688"/>
            <a:ext cx="4488536" cy="2169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rgbClr val="21799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ISIS THEATER – </a:t>
            </a:r>
          </a:p>
          <a:p>
            <a:r>
              <a:rPr lang="en-US" sz="3000" dirty="0">
                <a:solidFill>
                  <a:srgbClr val="21799E"/>
                </a:solidFill>
                <a:latin typeface="Century Gothic" panose="020B0502020202020204" pitchFamily="34" charset="0"/>
                <a:cs typeface="Futura Medium" panose="020B0602020204020303" pitchFamily="34" charset="-79"/>
              </a:rPr>
              <a:t>Cowtown, Fort Worth</a:t>
            </a:r>
          </a:p>
          <a:p>
            <a:r>
              <a:rPr lang="en-US" sz="2500" dirty="0">
                <a:solidFill>
                  <a:srgbClr val="21799E"/>
                </a:solidFill>
                <a:latin typeface="Century Gothic" panose="020B0502020202020204" pitchFamily="34" charset="0"/>
                <a:cs typeface="Futura Medium" panose="020B0602020204020303" pitchFamily="34" charset="-79"/>
              </a:rPr>
              <a:t>$2,383,000</a:t>
            </a:r>
          </a:p>
          <a:p>
            <a:endParaRPr lang="en-US" sz="1000" dirty="0">
              <a:solidFill>
                <a:srgbClr val="21799E"/>
              </a:solidFill>
              <a:latin typeface="Century Gothic" panose="020B0502020202020204" pitchFamily="34" charset="0"/>
              <a:cs typeface="Futura Medium" panose="020B0602020204020303" pitchFamily="34" charset="-79"/>
            </a:endParaRPr>
          </a:p>
          <a:p>
            <a:r>
              <a:rPr lang="en-US" sz="2500" dirty="0">
                <a:solidFill>
                  <a:srgbClr val="21799E"/>
                </a:solidFill>
                <a:latin typeface="Century Gothic" panose="020B0502020202020204" pitchFamily="34" charset="0"/>
                <a:cs typeface="Futura Medium" panose="020B0602020204020303" pitchFamily="34" charset="-79"/>
              </a:rPr>
              <a:t>Envelope, etc. &amp;  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DBE44F-06BF-1141-B63F-8F410D68F1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365" y="5963894"/>
            <a:ext cx="1828800" cy="491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EAEA6E-EDA0-4D47-8CCC-C3DDCC166A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35" y="3132988"/>
            <a:ext cx="5065261" cy="33768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4B4DDD-C389-2443-B4B2-0B3684ABD8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341257"/>
            <a:ext cx="3712564" cy="557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96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548680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PACE is a WIN-WIN-WIN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</a:rPr>
              <a:pPr/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1628800"/>
            <a:ext cx="849694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138" indent="-338138" eaLnBrk="0" fontAlgn="base" hangingPunct="0">
              <a:spcBef>
                <a:spcPct val="65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●"/>
            </a:pPr>
            <a:r>
              <a:rPr lang="en-US" altLang="en-US" sz="2000" b="1" u="sng" kern="0" dirty="0">
                <a:solidFill>
                  <a:srgbClr val="000000"/>
                </a:solidFill>
                <a:latin typeface="Arial"/>
              </a:rPr>
              <a:t>Property Owners </a:t>
            </a:r>
            <a:r>
              <a:rPr lang="en-US" altLang="en-US" sz="2000" b="1" kern="0" dirty="0">
                <a:solidFill>
                  <a:srgbClr val="000000"/>
                </a:solidFill>
                <a:latin typeface="Arial"/>
              </a:rPr>
              <a:t>– lower utility bills, energy independence, energy efficiency, property value increase</a:t>
            </a:r>
          </a:p>
          <a:p>
            <a:pPr marL="338138" indent="-338138" eaLnBrk="0" fontAlgn="base" hangingPunct="0">
              <a:spcBef>
                <a:spcPct val="65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●"/>
            </a:pPr>
            <a:r>
              <a:rPr lang="en-US" altLang="en-US" sz="2000" b="1" u="sng" kern="0" dirty="0">
                <a:solidFill>
                  <a:srgbClr val="000000"/>
                </a:solidFill>
                <a:latin typeface="Arial"/>
              </a:rPr>
              <a:t>Contractors</a:t>
            </a:r>
            <a:r>
              <a:rPr lang="en-US" altLang="en-US" sz="2000" b="1" kern="0" dirty="0">
                <a:solidFill>
                  <a:srgbClr val="000000"/>
                </a:solidFill>
                <a:latin typeface="Arial"/>
              </a:rPr>
              <a:t> – source of increase in business, more local hiring, best practices, keeping up with technology advancements</a:t>
            </a:r>
          </a:p>
          <a:p>
            <a:pPr marL="338138" indent="-338138" eaLnBrk="0" fontAlgn="base" hangingPunct="0">
              <a:spcBef>
                <a:spcPct val="65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●"/>
            </a:pPr>
            <a:r>
              <a:rPr lang="en-US" altLang="en-US" sz="2000" b="1" u="sng" kern="0" dirty="0">
                <a:solidFill>
                  <a:srgbClr val="000000"/>
                </a:solidFill>
                <a:latin typeface="Arial"/>
              </a:rPr>
              <a:t>Lenders</a:t>
            </a:r>
            <a:r>
              <a:rPr lang="en-US" altLang="en-US" sz="2000" b="1" kern="0" dirty="0">
                <a:solidFill>
                  <a:srgbClr val="000000"/>
                </a:solidFill>
                <a:latin typeface="Arial"/>
              </a:rPr>
              <a:t> – new loans, steady &amp; stable process, fully collateralized, Tax Assessment  lien position, improved asset value</a:t>
            </a:r>
          </a:p>
          <a:p>
            <a:pPr marL="338138" indent="-338138" eaLnBrk="0" fontAlgn="base" hangingPunct="0">
              <a:spcBef>
                <a:spcPct val="65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●"/>
            </a:pPr>
            <a:r>
              <a:rPr lang="en-US" altLang="en-US" sz="2000" b="1" u="sng" kern="0" dirty="0">
                <a:solidFill>
                  <a:srgbClr val="000000"/>
                </a:solidFill>
                <a:latin typeface="Arial"/>
              </a:rPr>
              <a:t>State of Texas</a:t>
            </a:r>
            <a:r>
              <a:rPr lang="en-US" altLang="en-US" sz="2000" b="1" kern="0" dirty="0">
                <a:solidFill>
                  <a:srgbClr val="000000"/>
                </a:solidFill>
                <a:latin typeface="Arial"/>
              </a:rPr>
              <a:t> – reduced peak demand, improved grid loading, distributed generation as resilient power source, improved air quality, better water conservation </a:t>
            </a:r>
          </a:p>
          <a:p>
            <a:pPr marL="338138" indent="-338138" eaLnBrk="0" fontAlgn="base" hangingPunct="0">
              <a:spcBef>
                <a:spcPct val="65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●"/>
            </a:pPr>
            <a:r>
              <a:rPr lang="en-US" altLang="en-US" sz="2000" b="1" u="sng" kern="0" dirty="0">
                <a:solidFill>
                  <a:srgbClr val="000000"/>
                </a:solidFill>
                <a:latin typeface="Arial"/>
              </a:rPr>
              <a:t>Communities</a:t>
            </a:r>
            <a:r>
              <a:rPr lang="en-US" altLang="en-US" sz="2000" b="1" kern="0" dirty="0">
                <a:solidFill>
                  <a:srgbClr val="000000"/>
                </a:solidFill>
                <a:latin typeface="Arial"/>
              </a:rPr>
              <a:t> – increased economic development and jobs, improved building infrastructure, more appealing building stock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958" y="5951403"/>
            <a:ext cx="1828800" cy="4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17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645E6-3DA5-E14B-863D-4EF5E33F5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81" y="476672"/>
            <a:ext cx="8335838" cy="759618"/>
          </a:xfrm>
        </p:spPr>
        <p:txBody>
          <a:bodyPr/>
          <a:lstStyle/>
          <a:p>
            <a:pPr>
              <a:buClr>
                <a:srgbClr val="FEBC18"/>
              </a:buClr>
            </a:pPr>
            <a:r>
              <a:rPr lang="en-US" sz="5000" b="1" dirty="0">
                <a:solidFill>
                  <a:srgbClr val="21799E"/>
                </a:solidFill>
              </a:rPr>
              <a:t>RESOURCES:</a:t>
            </a:r>
            <a:br>
              <a:rPr lang="en-US" dirty="0">
                <a:solidFill>
                  <a:srgbClr val="21799E"/>
                </a:solidFill>
              </a:rPr>
            </a:br>
            <a:br>
              <a:rPr lang="en-US" dirty="0">
                <a:solidFill>
                  <a:srgbClr val="21799E"/>
                </a:solidFill>
              </a:rPr>
            </a:br>
            <a:r>
              <a:rPr lang="en-US" sz="3200" dirty="0">
                <a:solidFill>
                  <a:srgbClr val="21799E"/>
                </a:solidFill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https://comptroller.texas.gov/programs/seco/funding/pace.php</a:t>
            </a:r>
            <a:br>
              <a:rPr lang="en-US" sz="32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br>
              <a:rPr lang="en-US" sz="32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rgbClr val="21799E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https://pace.harcresearch.org</a:t>
            </a:r>
            <a:br>
              <a:rPr lang="en-US" sz="32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br>
              <a:rPr lang="en-US" sz="32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rgbClr val="21799E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www.TexasPACEAuthority.org</a:t>
            </a:r>
            <a:br>
              <a:rPr lang="en-US" sz="32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br>
              <a:rPr lang="en-US" sz="32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rgbClr val="21799E"/>
                </a:solidFill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www.KeepingPACEinTexas.org</a:t>
            </a:r>
            <a:br>
              <a:rPr lang="en-US" sz="32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br>
              <a:rPr lang="en-US" sz="32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rgbClr val="21799E"/>
                </a:solidFill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www.PACENation.us</a:t>
            </a:r>
            <a:br>
              <a:rPr lang="en-US" sz="32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br>
              <a:rPr lang="en-US" sz="3200" dirty="0">
                <a:solidFill>
                  <a:srgbClr val="21799E"/>
                </a:solidFill>
              </a:rPr>
            </a:br>
            <a:endParaRPr lang="en-US" sz="3000" dirty="0">
              <a:solidFill>
                <a:srgbClr val="21799E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383CC2-5A7A-A345-88A5-26CA92F2F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31AA-0A8A-474E-B217-A39A9AB345D2}" type="slidenum">
              <a:rPr lang="en-US" smtClean="0">
                <a:solidFill>
                  <a:schemeClr val="bg1"/>
                </a:solidFill>
              </a:rPr>
              <a:pPr/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84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686" y="4869160"/>
            <a:ext cx="914400" cy="10317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84770" y="4515510"/>
            <a:ext cx="2483768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200" i="1" dirty="0">
                <a:solidFill>
                  <a:srgbClr val="21799E"/>
                </a:solidFill>
                <a:latin typeface="+mj-lt"/>
              </a:rPr>
              <a:t>POWERED BY:</a:t>
            </a:r>
            <a:endParaRPr lang="en-US" sz="1200" b="1" i="1" spc="300" dirty="0">
              <a:solidFill>
                <a:srgbClr val="21799E"/>
              </a:solidFill>
              <a:latin typeface="Futura Book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674B26-8DEA-D948-9AE1-D4ECD16E0784}"/>
              </a:ext>
            </a:extLst>
          </p:cNvPr>
          <p:cNvSpPr/>
          <p:nvPr/>
        </p:nvSpPr>
        <p:spPr>
          <a:xfrm>
            <a:off x="683567" y="1397675"/>
            <a:ext cx="833412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21799E"/>
                </a:solidFill>
                <a:latin typeface="Century Gothic" panose="020B0502020202020204" pitchFamily="34" charset="0"/>
              </a:rPr>
              <a:t>Hon. Bruce </a:t>
            </a:r>
            <a:r>
              <a:rPr lang="en-US" sz="2500" b="1" dirty="0" err="1">
                <a:solidFill>
                  <a:srgbClr val="21799E"/>
                </a:solidFill>
                <a:latin typeface="Century Gothic" panose="020B0502020202020204" pitchFamily="34" charset="0"/>
              </a:rPr>
              <a:t>Elfant</a:t>
            </a:r>
            <a:r>
              <a:rPr lang="en-US" sz="2500" dirty="0">
                <a:solidFill>
                  <a:srgbClr val="21799E"/>
                </a:solidFill>
                <a:latin typeface="Century Gothic" panose="020B0502020202020204" pitchFamily="34" charset="0"/>
              </a:rPr>
              <a:t>, Travis County Tax Assessor Collector and Voter Registrar</a:t>
            </a:r>
            <a:br>
              <a:rPr lang="en-US" sz="25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br>
              <a:rPr lang="en-US" sz="25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r>
              <a:rPr lang="en-US" sz="2500" b="1" dirty="0" err="1">
                <a:solidFill>
                  <a:srgbClr val="21799E"/>
                </a:solidFill>
                <a:latin typeface="Century Gothic" panose="020B0502020202020204" pitchFamily="34" charset="0"/>
              </a:rPr>
              <a:t>Adena</a:t>
            </a:r>
            <a:r>
              <a:rPr lang="en-US" sz="2500" b="1" dirty="0">
                <a:solidFill>
                  <a:srgbClr val="21799E"/>
                </a:solidFill>
                <a:latin typeface="Century Gothic" panose="020B0502020202020204" pitchFamily="34" charset="0"/>
              </a:rPr>
              <a:t> Lewis</a:t>
            </a:r>
            <a:r>
              <a:rPr lang="en-US" sz="2500" dirty="0">
                <a:solidFill>
                  <a:srgbClr val="21799E"/>
                </a:solidFill>
                <a:latin typeface="Century Gothic" panose="020B0502020202020204" pitchFamily="34" charset="0"/>
              </a:rPr>
              <a:t>, Bastrop County Director of Tourism and Economic Development</a:t>
            </a:r>
            <a:br>
              <a:rPr lang="en-US" sz="25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br>
              <a:rPr lang="en-US" sz="25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r>
              <a:rPr lang="en-US" sz="2500" b="1" dirty="0">
                <a:solidFill>
                  <a:srgbClr val="21799E"/>
                </a:solidFill>
                <a:latin typeface="Century Gothic" panose="020B0502020202020204" pitchFamily="34" charset="0"/>
              </a:rPr>
              <a:t>John Clamp</a:t>
            </a:r>
            <a:r>
              <a:rPr lang="en-US" sz="2500" dirty="0">
                <a:solidFill>
                  <a:srgbClr val="21799E"/>
                </a:solidFill>
                <a:latin typeface="Century Gothic" panose="020B0502020202020204" pitchFamily="34" charset="0"/>
              </a:rPr>
              <a:t>, AACOG CFO</a:t>
            </a:r>
          </a:p>
          <a:p>
            <a:endParaRPr lang="en-US" sz="25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r>
              <a:rPr lang="en-US" sz="2500" b="1" dirty="0">
                <a:solidFill>
                  <a:srgbClr val="21799E"/>
                </a:solidFill>
                <a:latin typeface="Century Gothic" panose="020B0502020202020204" pitchFamily="34" charset="0"/>
              </a:rPr>
              <a:t>Charlene Heydinger</a:t>
            </a:r>
            <a:r>
              <a:rPr lang="en-US" sz="2500" dirty="0">
                <a:solidFill>
                  <a:srgbClr val="21799E"/>
                </a:solidFill>
                <a:latin typeface="Century Gothic" panose="020B0502020202020204" pitchFamily="34" charset="0"/>
              </a:rPr>
              <a:t>, Texas PACE Authority</a:t>
            </a:r>
          </a:p>
          <a:p>
            <a:r>
              <a:rPr lang="en-US" sz="2500" dirty="0">
                <a:solidFill>
                  <a:srgbClr val="21799E"/>
                </a:solidFill>
                <a:latin typeface="Century Gothic" panose="020B0502020202020204" pitchFamily="34" charset="0"/>
              </a:rPr>
              <a:t>President</a:t>
            </a:r>
          </a:p>
          <a:p>
            <a:endParaRPr lang="en-US" sz="25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r>
              <a:rPr lang="en-US" sz="2500" dirty="0">
                <a:solidFill>
                  <a:srgbClr val="21799E"/>
                </a:solidFill>
                <a:latin typeface="Century Gothic" panose="020B0502020202020204" pitchFamily="34" charset="0"/>
              </a:rPr>
              <a:t>www.TexasPACEAuthority.org</a:t>
            </a:r>
            <a:endParaRPr lang="en-US" sz="25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968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 txBox="1">
            <a:spLocks/>
          </p:cNvSpPr>
          <p:nvPr/>
        </p:nvSpPr>
        <p:spPr>
          <a:xfrm>
            <a:off x="199984" y="235852"/>
            <a:ext cx="8784976" cy="928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spc="300" dirty="0">
                <a:solidFill>
                  <a:srgbClr val="21799E"/>
                </a:solidFill>
              </a:rPr>
              <a:t>What Contractors PITCH</a:t>
            </a:r>
          </a:p>
        </p:txBody>
      </p:sp>
      <p:graphicFrame>
        <p:nvGraphicFramePr>
          <p:cNvPr id="14" name="Chart 13"/>
          <p:cNvGraphicFramePr/>
          <p:nvPr/>
        </p:nvGraphicFramePr>
        <p:xfrm>
          <a:off x="457200" y="2438400"/>
          <a:ext cx="81534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1638181"/>
            <a:ext cx="620081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76821" indent="89892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	Strong ROI – will save $5.6M over system life</a:t>
            </a:r>
          </a:p>
          <a:p>
            <a:pPr marL="276821" indent="89892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	Innovative – groundbreaking efficient technology</a:t>
            </a:r>
          </a:p>
          <a:p>
            <a:pPr marL="276821" indent="89892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	20-year warranties, proven expertise</a:t>
            </a:r>
          </a:p>
          <a:p>
            <a:pPr marL="276821" indent="89892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	Hedge against rising energy prices</a:t>
            </a:r>
          </a:p>
          <a:p>
            <a:pPr marL="276821" indent="89892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	Unparalleled tenant comfort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958" y="5949280"/>
            <a:ext cx="1828800" cy="4913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5A1E2D-3B5E-1F44-8E5B-3674545FB7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0939" y="6553795"/>
            <a:ext cx="2057400" cy="209823"/>
          </a:xfrm>
        </p:spPr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Times New Roman"/>
              </a:rPr>
              <a:pPr/>
              <a:t>4</a:t>
            </a:fld>
            <a:endParaRPr lang="en-US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2394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 txBox="1">
            <a:spLocks/>
          </p:cNvSpPr>
          <p:nvPr/>
        </p:nvSpPr>
        <p:spPr>
          <a:xfrm>
            <a:off x="76200" y="533400"/>
            <a:ext cx="8784976" cy="928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pc="300" dirty="0">
                <a:solidFill>
                  <a:srgbClr val="21799E"/>
                </a:solidFill>
              </a:rPr>
              <a:t>What the CFO/Owner HEARS…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-700486" y="1526443"/>
            <a:ext cx="844083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	</a:t>
            </a:r>
            <a:r>
              <a:rPr lang="en-US" b="1" dirty="0">
                <a:solidFill>
                  <a:srgbClr val="C00000"/>
                </a:solidFill>
                <a:latin typeface="Shree Devanagari 714"/>
              </a:rPr>
              <a:t>X</a:t>
            </a:r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  	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Where will I get the funding?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	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X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  	What if I sell the building in 5 years?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	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X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	We only do 3-Year payback projects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	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X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	Good technology…but my tenant pays the energy bills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	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X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	Are these savings even real? I’ve been burned before…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685800" y="2867258"/>
          <a:ext cx="7848600" cy="3958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Oval 6"/>
          <p:cNvSpPr/>
          <p:nvPr/>
        </p:nvSpPr>
        <p:spPr>
          <a:xfrm>
            <a:off x="533400" y="5486400"/>
            <a:ext cx="2024743" cy="346234"/>
          </a:xfrm>
          <a:prstGeom prst="ellipse">
            <a:avLst/>
          </a:prstGeom>
          <a:noFill/>
          <a:ln w="762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/>
            <a:endParaRPr lang="en-US" sz="1350" dirty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958" y="5949280"/>
            <a:ext cx="1828800" cy="4913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6BF7A6-7F2F-A048-B90B-478509CFE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Times New Roman"/>
              </a:rPr>
              <a:pPr/>
              <a:t>5</a:t>
            </a:fld>
            <a:endParaRPr lang="en-US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38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 txBox="1">
            <a:spLocks/>
          </p:cNvSpPr>
          <p:nvPr/>
        </p:nvSpPr>
        <p:spPr>
          <a:xfrm>
            <a:off x="76200" y="533400"/>
            <a:ext cx="8784976" cy="928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spc="300" dirty="0">
                <a:solidFill>
                  <a:srgbClr val="21799E"/>
                </a:solidFill>
              </a:rPr>
              <a:t>Changing the Story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-609600" y="1563073"/>
            <a:ext cx="931108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	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What if you could develop a solution that…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prstClr val="black"/>
              </a:solidFill>
              <a:latin typeface="+mj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	1. Provides 100% up front funding of all hard and soft costs?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	2. Allows a 20+ Year repayment term = </a:t>
            </a:r>
            <a:r>
              <a:rPr lang="en-US" b="1" dirty="0">
                <a:solidFill>
                  <a:prstClr val="black"/>
                </a:solidFill>
                <a:latin typeface="+mj-lt"/>
              </a:rPr>
              <a:t>immediate income source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	3. Allows transfer of obligation automatically on sale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	4. Doesn’t tie up borrowing capacity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	5. Requires savings to be validated by third party review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457200" y="4343400"/>
          <a:ext cx="76200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958" y="5949280"/>
            <a:ext cx="1828800" cy="4913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9C4104-5365-1D48-8920-9C98352806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Times New Roman"/>
              </a:rPr>
              <a:pPr/>
              <a:t>6</a:t>
            </a:fld>
            <a:endParaRPr lang="en-US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874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32D10F-8411-5F40-ACB8-CF9168A494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49988" y="6533500"/>
            <a:ext cx="2057400" cy="310427"/>
          </a:xfrm>
        </p:spPr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Calibri"/>
              </a:rPr>
              <a:pPr/>
              <a:t>7</a:t>
            </a:fld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AB14DB-8183-074B-B298-BEC13D3993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344413"/>
            <a:ext cx="4320480" cy="61890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316CC9-8594-B844-B54B-AD42EE2B3F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5849465"/>
            <a:ext cx="1828800" cy="4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94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400" y="2010902"/>
            <a:ext cx="896448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sz="28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r>
              <a:rPr lang="en-US" sz="2800" b="1" spc="600" dirty="0">
                <a:solidFill>
                  <a:srgbClr val="21799E"/>
                </a:solidFill>
                <a:latin typeface="Century Gothic" panose="020B0502020202020204" pitchFamily="34" charset="0"/>
              </a:rPr>
              <a:t>Measures:</a:t>
            </a:r>
            <a:endParaRPr lang="en-US" sz="24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lvl="1" fontAlgn="base">
              <a:buFont typeface="Wingdings" panose="05000000000000000000" pitchFamily="2" charset="2"/>
              <a:buChar char="Ø"/>
            </a:pPr>
            <a:endParaRPr lang="en-US" sz="1600" b="1" spc="3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Clr>
                <a:srgbClr val="FEBC18"/>
              </a:buClr>
              <a:buFont typeface="Wingdings" pitchFamily="2" charset="2"/>
              <a:buChar char="Ø"/>
              <a:defRPr/>
            </a:pPr>
            <a:r>
              <a:rPr lang="en-US" sz="2000" b="1" spc="300" dirty="0">
                <a:solidFill>
                  <a:srgbClr val="21799E"/>
                </a:solidFill>
                <a:latin typeface="Century Gothic"/>
              </a:rPr>
              <a:t>LED lighting</a:t>
            </a:r>
          </a:p>
          <a:p>
            <a:pPr marL="742950" lvl="1" indent="-285750">
              <a:buClr>
                <a:srgbClr val="FEBC18"/>
              </a:buClr>
              <a:buFont typeface="Wingdings" pitchFamily="2" charset="2"/>
              <a:buChar char="Ø"/>
              <a:defRPr/>
            </a:pPr>
            <a:r>
              <a:rPr lang="en-US" sz="2000" b="1" spc="300" dirty="0">
                <a:solidFill>
                  <a:srgbClr val="21799E"/>
                </a:solidFill>
                <a:latin typeface="Century Gothic"/>
              </a:rPr>
              <a:t>Building envelope</a:t>
            </a:r>
          </a:p>
          <a:p>
            <a:pPr marL="742950" lvl="1" indent="-285750">
              <a:buClr>
                <a:srgbClr val="FEBC18"/>
              </a:buClr>
              <a:buFont typeface="Wingdings" pitchFamily="2" charset="2"/>
              <a:buChar char="Ø"/>
              <a:defRPr/>
            </a:pPr>
            <a:r>
              <a:rPr lang="en-US" sz="2000" b="1" spc="300" dirty="0">
                <a:solidFill>
                  <a:srgbClr val="21799E"/>
                </a:solidFill>
                <a:latin typeface="Century Gothic"/>
              </a:rPr>
              <a:t>Water efficiency</a:t>
            </a:r>
          </a:p>
          <a:p>
            <a:pPr marL="742950" lvl="1" indent="-285750">
              <a:buClr>
                <a:srgbClr val="FEBC18"/>
              </a:buClr>
              <a:buFont typeface="Wingdings" pitchFamily="2" charset="2"/>
              <a:buChar char="Ø"/>
              <a:defRPr/>
            </a:pPr>
            <a:r>
              <a:rPr lang="en-US" sz="2000" b="1" spc="300" dirty="0">
                <a:solidFill>
                  <a:srgbClr val="21799E"/>
                </a:solidFill>
                <a:latin typeface="Century Gothic"/>
              </a:rPr>
              <a:t>Domestic hot water heating</a:t>
            </a:r>
            <a:endParaRPr lang="en-US" sz="2000" b="1" spc="3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endParaRPr lang="en-US" sz="2000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r>
              <a:rPr lang="en-US" sz="2000" b="1" spc="400" dirty="0">
                <a:solidFill>
                  <a:srgbClr val="21799E"/>
                </a:solidFill>
                <a:latin typeface="Century Gothic" panose="020B0502020202020204" pitchFamily="34" charset="0"/>
              </a:rPr>
              <a:t>State Historic Tax Credit financing: $9,050,551</a:t>
            </a:r>
            <a:br>
              <a:rPr lang="en-US" sz="2000" b="1" spc="4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endParaRPr lang="en-US" sz="400" b="1" spc="400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r>
              <a:rPr lang="en-US" sz="2000" b="1" spc="400" dirty="0">
                <a:solidFill>
                  <a:srgbClr val="21799E"/>
                </a:solidFill>
                <a:latin typeface="Century Gothic" panose="020B0502020202020204" pitchFamily="34" charset="0"/>
              </a:rPr>
              <a:t>Assessment Total: $</a:t>
            </a:r>
            <a:r>
              <a:rPr lang="en-US" sz="2000" b="1" spc="400" dirty="0">
                <a:solidFill>
                  <a:srgbClr val="21799E"/>
                </a:solidFill>
                <a:latin typeface="Century Gothic"/>
              </a:rPr>
              <a:t> 6,447,609</a:t>
            </a:r>
            <a:br>
              <a:rPr lang="en-US" sz="2000" b="1" spc="400" dirty="0">
                <a:solidFill>
                  <a:srgbClr val="21799E"/>
                </a:solidFill>
                <a:latin typeface="Century Gothic"/>
              </a:rPr>
            </a:br>
            <a:endParaRPr lang="en-US" sz="400" b="1" spc="400" dirty="0">
              <a:solidFill>
                <a:srgbClr val="21799E"/>
              </a:solidFill>
              <a:latin typeface="Century Gothic"/>
            </a:endParaRPr>
          </a:p>
          <a:p>
            <a:pPr fontAlgn="base"/>
            <a:r>
              <a:rPr lang="en-US" sz="2000" b="1" spc="400" dirty="0">
                <a:solidFill>
                  <a:srgbClr val="21799E"/>
                </a:solidFill>
                <a:latin typeface="Century Gothic" panose="020B0502020202020204" pitchFamily="34" charset="0"/>
              </a:rPr>
              <a:t>Total Savings: electric energy: 73%</a:t>
            </a:r>
            <a:br>
              <a:rPr lang="en-US" sz="2000" b="1" spc="4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r>
              <a:rPr lang="en-US" sz="2000" b="1" spc="400" dirty="0">
                <a:solidFill>
                  <a:srgbClr val="21799E"/>
                </a:solidFill>
                <a:latin typeface="Century Gothic" panose="020B0502020202020204" pitchFamily="34" charset="0"/>
              </a:rPr>
              <a:t>                    natural gas: 79%</a:t>
            </a:r>
            <a:br>
              <a:rPr lang="en-US" sz="2000" b="1" spc="4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r>
              <a:rPr lang="en-US" sz="2000" b="1" spc="400" dirty="0">
                <a:solidFill>
                  <a:srgbClr val="21799E"/>
                </a:solidFill>
                <a:latin typeface="Century Gothic" panose="020B0502020202020204" pitchFamily="34" charset="0"/>
              </a:rPr>
              <a:t>                    water: 40%</a:t>
            </a:r>
            <a:br>
              <a:rPr lang="en-US" sz="2000" b="1" spc="400" dirty="0">
                <a:solidFill>
                  <a:srgbClr val="21799E"/>
                </a:solidFill>
                <a:latin typeface="Century Gothic" panose="020B0502020202020204" pitchFamily="34" charset="0"/>
              </a:rPr>
            </a:br>
            <a:endParaRPr lang="en-US" sz="2000" b="1" spc="400" dirty="0">
              <a:solidFill>
                <a:srgbClr val="21799E"/>
              </a:solidFill>
              <a:latin typeface="Century Gothic"/>
            </a:endParaRPr>
          </a:p>
          <a:p>
            <a:pPr fontAlgn="base"/>
            <a:endParaRPr lang="en-US" sz="2000" b="1" spc="400" dirty="0">
              <a:solidFill>
                <a:srgbClr val="21799E"/>
              </a:solidFill>
              <a:latin typeface="Century Gothic"/>
            </a:endParaRPr>
          </a:p>
          <a:p>
            <a:pPr fontAlgn="base"/>
            <a:endParaRPr lang="en-US" sz="2400" b="1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fontAlgn="base"/>
            <a:endParaRPr lang="en-US" sz="2800" b="1" dirty="0">
              <a:solidFill>
                <a:srgbClr val="21799E"/>
              </a:solidFill>
              <a:latin typeface="Century Gothic" panose="020B0502020202020204" pitchFamily="34" charset="0"/>
            </a:endParaRPr>
          </a:p>
          <a:p>
            <a:pPr lvl="1" fontAlgn="base">
              <a:buFont typeface="Wingdings" panose="05000000000000000000" pitchFamily="2" charset="2"/>
              <a:buChar char="Ø"/>
            </a:pPr>
            <a:endParaRPr lang="en-US" b="1" spc="600" dirty="0">
              <a:solidFill>
                <a:srgbClr val="21799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958" y="5949280"/>
            <a:ext cx="1828800" cy="4913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32240" y="476672"/>
            <a:ext cx="2195736" cy="7200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7544" y="476672"/>
            <a:ext cx="8811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 dirty="0">
                <a:solidFill>
                  <a:srgbClr val="21799E"/>
                </a:solidFill>
                <a:latin typeface="Futura Book"/>
              </a:rPr>
              <a:t>Barfield Building</a:t>
            </a:r>
          </a:p>
          <a:p>
            <a:r>
              <a:rPr lang="en-US" sz="4000" spc="300" dirty="0">
                <a:solidFill>
                  <a:srgbClr val="21799E"/>
                </a:solidFill>
                <a:latin typeface="Futura Book"/>
              </a:rPr>
              <a:t>City of Amarillo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EFE424-2975-4775-8400-30AFD19DB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543" y="1800111"/>
            <a:ext cx="3390457" cy="27446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6B0AB5-82DE-8048-A1CD-EBE5B982E7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Times New Roman"/>
              </a:rPr>
              <a:pPr/>
              <a:t>8</a:t>
            </a:fld>
            <a:endParaRPr lang="en-US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4477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90CDFB-C973-B84B-B181-A6859CD525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411EC-A126-47F7-BE9E-FAAD8D614FCF}" type="slidenum">
              <a:rPr lang="en-US" smtClean="0">
                <a:solidFill>
                  <a:schemeClr val="bg1"/>
                </a:solidFill>
                <a:latin typeface="Times New Roman"/>
              </a:rPr>
              <a:pPr/>
              <a:t>9</a:t>
            </a:fld>
            <a:endParaRPr lang="en-US" dirty="0">
              <a:solidFill>
                <a:schemeClr val="bg1"/>
              </a:solidFill>
              <a:latin typeface="Times New Roman"/>
            </a:endParaRPr>
          </a:p>
        </p:txBody>
      </p:sp>
      <p:pic>
        <p:nvPicPr>
          <p:cNvPr id="4" name="Picture 1" descr="page1image26167744">
            <a:extLst>
              <a:ext uri="{FF2B5EF4-FFF2-40B4-BE49-F238E27FC236}">
                <a16:creationId xmlns:a16="http://schemas.microsoft.com/office/drawing/2014/main" id="{D144B361-3CE9-EF49-9BD1-49D70CEB2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801296" cy="503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9C8EA4-9CE5-154B-B146-5A4E93CA7FD5}"/>
              </a:ext>
            </a:extLst>
          </p:cNvPr>
          <p:cNvSpPr txBox="1"/>
          <p:nvPr/>
        </p:nvSpPr>
        <p:spPr>
          <a:xfrm>
            <a:off x="683568" y="548680"/>
            <a:ext cx="80648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21799E"/>
                </a:solidFill>
                <a:latin typeface="+mj-lt"/>
              </a:rPr>
              <a:t>Short Financing term + Long ROI = </a:t>
            </a:r>
          </a:p>
          <a:p>
            <a:r>
              <a:rPr lang="en-US" sz="3500" dirty="0">
                <a:solidFill>
                  <a:srgbClr val="21799E"/>
                </a:solidFill>
                <a:latin typeface="+mj-lt"/>
              </a:rPr>
              <a:t>		Cash flow Pain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AEAA24-BFED-8C4D-BACE-1F954BB697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075" y="5969193"/>
            <a:ext cx="1265932" cy="34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914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FUTURA BOO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FUTURA BOO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FUTURA BOO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FUTURA BOO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FUTURA BOO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FUTURA BOO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FUTURA BOO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FUTURA BOO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FUTURA BOO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8240</TotalTime>
  <Words>772</Words>
  <Application>Microsoft Macintosh PowerPoint</Application>
  <PresentationFormat>On-screen Show (4:3)</PresentationFormat>
  <Paragraphs>363</Paragraphs>
  <Slides>39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39</vt:i4>
      </vt:variant>
    </vt:vector>
  </HeadingPairs>
  <TitlesOfParts>
    <vt:vector size="69" baseType="lpstr">
      <vt:lpstr>Arial</vt:lpstr>
      <vt:lpstr>Calibri</vt:lpstr>
      <vt:lpstr>Century Gothic</vt:lpstr>
      <vt:lpstr>FUTURA BOOK</vt:lpstr>
      <vt:lpstr>FUTURA BOOK</vt:lpstr>
      <vt:lpstr>Futura Medium</vt:lpstr>
      <vt:lpstr>Georgia</vt:lpstr>
      <vt:lpstr>Kunstler Script</vt:lpstr>
      <vt:lpstr>Shree Devanagari 714</vt:lpstr>
      <vt:lpstr>Times New Roman</vt:lpstr>
      <vt:lpstr>Wingdings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7_Custom Design</vt:lpstr>
      <vt:lpstr>8_Custom Design</vt:lpstr>
      <vt:lpstr>9_Custom Design</vt:lpstr>
      <vt:lpstr>10_Custom Design</vt:lpstr>
      <vt:lpstr>11_Custom Design</vt:lpstr>
      <vt:lpstr>13_Custom Design</vt:lpstr>
      <vt:lpstr>14_Custom Design</vt:lpstr>
      <vt:lpstr>4_Office Theme</vt:lpstr>
      <vt:lpstr>15_Custom Design</vt:lpstr>
      <vt:lpstr>18_Custom Design</vt:lpstr>
      <vt:lpstr>24_Custom Design</vt:lpstr>
      <vt:lpstr>25_Custom Design</vt:lpstr>
      <vt:lpstr>17_Custom Design</vt:lpstr>
      <vt:lpstr>PowerPoint Presentation</vt:lpstr>
      <vt:lpstr>        </vt:lpstr>
      <vt:lpstr>LOWER Utility Costs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REPAYMENT</vt:lpstr>
      <vt:lpstr>PowerPoint Presentation</vt:lpstr>
      <vt:lpstr>PowerPoint Presentation</vt:lpstr>
      <vt:lpstr>PowerPoint Presentation</vt:lpstr>
      <vt:lpstr>PACE IN A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SOFTEX HEADQUARTERS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PACE is a WIN-WIN-WIN </vt:lpstr>
      <vt:lpstr>RESOURCES:  https://comptroller.texas.gov/programs/seco/funding/pace.php  https://pace.harcresearch.org  www.TexasPACEAuthority.org  www.KeepingPACEinTexas.org  www.PACENation.us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Jonathon Blackburn</dc:creator>
  <cp:lastModifiedBy>Charlene Heydinger</cp:lastModifiedBy>
  <cp:revision>162</cp:revision>
  <cp:lastPrinted>2017-05-23T14:51:05Z</cp:lastPrinted>
  <dcterms:modified xsi:type="dcterms:W3CDTF">2019-09-15T02:59:06Z</dcterms:modified>
</cp:coreProperties>
</file>