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453" r:id="rId2"/>
    <p:sldId id="499" r:id="rId3"/>
    <p:sldId id="457" r:id="rId4"/>
    <p:sldId id="458" r:id="rId5"/>
    <p:sldId id="454" r:id="rId6"/>
    <p:sldId id="501" r:id="rId7"/>
    <p:sldId id="460" r:id="rId8"/>
    <p:sldId id="471" r:id="rId9"/>
    <p:sldId id="475" r:id="rId10"/>
    <p:sldId id="473" r:id="rId11"/>
    <p:sldId id="462" r:id="rId12"/>
    <p:sldId id="474" r:id="rId13"/>
    <p:sldId id="476" r:id="rId14"/>
    <p:sldId id="477" r:id="rId15"/>
    <p:sldId id="463" r:id="rId16"/>
    <p:sldId id="472" r:id="rId17"/>
    <p:sldId id="496" r:id="rId18"/>
    <p:sldId id="497" r:id="rId19"/>
    <p:sldId id="465" r:id="rId20"/>
    <p:sldId id="481" r:id="rId21"/>
    <p:sldId id="484" r:id="rId22"/>
    <p:sldId id="480" r:id="rId23"/>
    <p:sldId id="485" r:id="rId24"/>
    <p:sldId id="479" r:id="rId25"/>
    <p:sldId id="486" r:id="rId26"/>
    <p:sldId id="478" r:id="rId27"/>
    <p:sldId id="487" r:id="rId28"/>
    <p:sldId id="466" r:id="rId29"/>
    <p:sldId id="491" r:id="rId30"/>
    <p:sldId id="488" r:id="rId31"/>
    <p:sldId id="467" r:id="rId32"/>
    <p:sldId id="489" r:id="rId33"/>
    <p:sldId id="468" r:id="rId34"/>
    <p:sldId id="490" r:id="rId35"/>
    <p:sldId id="492" r:id="rId36"/>
    <p:sldId id="494" r:id="rId37"/>
    <p:sldId id="469" r:id="rId38"/>
    <p:sldId id="504" r:id="rId39"/>
    <p:sldId id="505" r:id="rId40"/>
    <p:sldId id="502" r:id="rId41"/>
    <p:sldId id="495" r:id="rId42"/>
    <p:sldId id="470" r:id="rId43"/>
  </p:sldIdLst>
  <p:sldSz cx="9144000" cy="5715000" type="screen16x10"/>
  <p:notesSz cx="7010400" cy="9296400"/>
  <p:defaultTextStyle>
    <a:defPPr>
      <a:defRPr lang="en-US"/>
    </a:defPPr>
    <a:lvl1pPr algn="ctr" rtl="0" fontAlgn="base">
      <a:spcBef>
        <a:spcPct val="0"/>
      </a:spcBef>
      <a:spcAft>
        <a:spcPct val="0"/>
      </a:spcAft>
      <a:defRPr sz="2400" kern="1200">
        <a:solidFill>
          <a:srgbClr val="000000"/>
        </a:solidFill>
        <a:latin typeface="Gill Sans" charset="0"/>
        <a:ea typeface="ヒラギノ角ゴ ProN W3"/>
        <a:cs typeface="ヒラギノ角ゴ ProN W3"/>
        <a:sym typeface="Gill Sans" charset="0"/>
      </a:defRPr>
    </a:lvl1pPr>
    <a:lvl2pPr marL="190500" indent="266700" algn="ctr" rtl="0" fontAlgn="base">
      <a:spcBef>
        <a:spcPct val="0"/>
      </a:spcBef>
      <a:spcAft>
        <a:spcPct val="0"/>
      </a:spcAft>
      <a:defRPr sz="2400" kern="1200">
        <a:solidFill>
          <a:srgbClr val="000000"/>
        </a:solidFill>
        <a:latin typeface="Gill Sans" charset="0"/>
        <a:ea typeface="ヒラギノ角ゴ ProN W3"/>
        <a:cs typeface="ヒラギノ角ゴ ProN W3"/>
        <a:sym typeface="Gill Sans" charset="0"/>
      </a:defRPr>
    </a:lvl2pPr>
    <a:lvl3pPr marL="382588" indent="531813" algn="ctr" rtl="0" fontAlgn="base">
      <a:spcBef>
        <a:spcPct val="0"/>
      </a:spcBef>
      <a:spcAft>
        <a:spcPct val="0"/>
      </a:spcAft>
      <a:defRPr sz="2400" kern="1200">
        <a:solidFill>
          <a:srgbClr val="000000"/>
        </a:solidFill>
        <a:latin typeface="Gill Sans" charset="0"/>
        <a:ea typeface="ヒラギノ角ゴ ProN W3"/>
        <a:cs typeface="ヒラギノ角ゴ ProN W3"/>
        <a:sym typeface="Gill Sans" charset="0"/>
      </a:defRPr>
    </a:lvl3pPr>
    <a:lvl4pPr marL="574675" indent="796925" algn="ctr" rtl="0" fontAlgn="base">
      <a:spcBef>
        <a:spcPct val="0"/>
      </a:spcBef>
      <a:spcAft>
        <a:spcPct val="0"/>
      </a:spcAft>
      <a:defRPr sz="2400" kern="1200">
        <a:solidFill>
          <a:srgbClr val="000000"/>
        </a:solidFill>
        <a:latin typeface="Gill Sans" charset="0"/>
        <a:ea typeface="ヒラギノ角ゴ ProN W3"/>
        <a:cs typeface="ヒラギノ角ゴ ProN W3"/>
        <a:sym typeface="Gill Sans" charset="0"/>
      </a:defRPr>
    </a:lvl4pPr>
    <a:lvl5pPr marL="766763" indent="1062038" algn="ctr" rtl="0" fontAlgn="base">
      <a:spcBef>
        <a:spcPct val="0"/>
      </a:spcBef>
      <a:spcAft>
        <a:spcPct val="0"/>
      </a:spcAft>
      <a:defRPr sz="2400" kern="1200">
        <a:solidFill>
          <a:srgbClr val="000000"/>
        </a:solidFill>
        <a:latin typeface="Gill Sans" charset="0"/>
        <a:ea typeface="ヒラギノ角ゴ ProN W3"/>
        <a:cs typeface="ヒラギノ角ゴ ProN W3"/>
        <a:sym typeface="Gill Sans" charset="0"/>
      </a:defRPr>
    </a:lvl5pPr>
    <a:lvl6pPr marL="2286000" algn="l" defTabSz="914400" rtl="0" eaLnBrk="1" latinLnBrk="0" hangingPunct="1">
      <a:defRPr sz="2400" kern="1200">
        <a:solidFill>
          <a:srgbClr val="000000"/>
        </a:solidFill>
        <a:latin typeface="Gill Sans" charset="0"/>
        <a:ea typeface="ヒラギノ角ゴ ProN W3"/>
        <a:cs typeface="ヒラギノ角ゴ ProN W3"/>
        <a:sym typeface="Gill Sans" charset="0"/>
      </a:defRPr>
    </a:lvl6pPr>
    <a:lvl7pPr marL="2743200" algn="l" defTabSz="914400" rtl="0" eaLnBrk="1" latinLnBrk="0" hangingPunct="1">
      <a:defRPr sz="2400" kern="1200">
        <a:solidFill>
          <a:srgbClr val="000000"/>
        </a:solidFill>
        <a:latin typeface="Gill Sans" charset="0"/>
        <a:ea typeface="ヒラギノ角ゴ ProN W3"/>
        <a:cs typeface="ヒラギノ角ゴ ProN W3"/>
        <a:sym typeface="Gill Sans" charset="0"/>
      </a:defRPr>
    </a:lvl7pPr>
    <a:lvl8pPr marL="3200400" algn="l" defTabSz="914400" rtl="0" eaLnBrk="1" latinLnBrk="0" hangingPunct="1">
      <a:defRPr sz="2400" kern="1200">
        <a:solidFill>
          <a:srgbClr val="000000"/>
        </a:solidFill>
        <a:latin typeface="Gill Sans" charset="0"/>
        <a:ea typeface="ヒラギノ角ゴ ProN W3"/>
        <a:cs typeface="ヒラギノ角ゴ ProN W3"/>
        <a:sym typeface="Gill Sans" charset="0"/>
      </a:defRPr>
    </a:lvl8pPr>
    <a:lvl9pPr marL="3657600" algn="l" defTabSz="914400" rtl="0" eaLnBrk="1" latinLnBrk="0" hangingPunct="1">
      <a:defRPr sz="2400" kern="1200">
        <a:solidFill>
          <a:srgbClr val="000000"/>
        </a:solidFill>
        <a:latin typeface="Gill Sans" charset="0"/>
        <a:ea typeface="ヒラギノ角ゴ ProN W3"/>
        <a:cs typeface="ヒラギノ角ゴ ProN W3"/>
        <a:sym typeface="Gill Sans"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339966"/>
    <a:srgbClr val="0066FF"/>
    <a:srgbClr val="8E98FA"/>
    <a:srgbClr val="00CC00"/>
    <a:srgbClr val="33CC33"/>
    <a:srgbClr val="99CCFF"/>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86364" autoAdjust="0"/>
  </p:normalViewPr>
  <p:slideViewPr>
    <p:cSldViewPr>
      <p:cViewPr varScale="1">
        <p:scale>
          <a:sx n="62" d="100"/>
          <a:sy n="62" d="100"/>
        </p:scale>
        <p:origin x="-96" y="-264"/>
      </p:cViewPr>
      <p:guideLst>
        <p:guide orient="horz" pos="1800"/>
        <p:guide pos="2880"/>
      </p:guideLst>
    </p:cSldViewPr>
  </p:slideViewPr>
  <p:outlineViewPr>
    <p:cViewPr>
      <p:scale>
        <a:sx n="33" d="100"/>
        <a:sy n="33" d="100"/>
      </p:scale>
      <p:origin x="0" y="45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04"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en-US" dirty="0"/>
          </a:p>
        </p:txBody>
      </p:sp>
      <p:sp>
        <p:nvSpPr>
          <p:cNvPr id="2560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537D3A75-BA57-43A6-B98D-BDD1020F20F1}" type="datetimeFigureOut">
              <a:rPr lang="en-US"/>
              <a:pPr/>
              <a:t>8/30/2012</a:t>
            </a:fld>
            <a:endParaRPr lang="en-US" dirty="0"/>
          </a:p>
        </p:txBody>
      </p:sp>
      <p:sp>
        <p:nvSpPr>
          <p:cNvPr id="2560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en-US" dirty="0"/>
          </a:p>
        </p:txBody>
      </p:sp>
      <p:sp>
        <p:nvSpPr>
          <p:cNvPr id="2560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EB0473A-C666-4476-85D7-870B6CCD18FF}" type="slidenum">
              <a:rPr lang="en-US"/>
              <a:pPr/>
              <a:t>‹#›</a:t>
            </a:fld>
            <a:endParaRPr lang="en-US" dirty="0"/>
          </a:p>
        </p:txBody>
      </p:sp>
    </p:spTree>
    <p:extLst>
      <p:ext uri="{BB962C8B-B14F-4D97-AF65-F5344CB8AC3E}">
        <p14:creationId xmlns="" xmlns:p14="http://schemas.microsoft.com/office/powerpoint/2010/main" val="2678157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bwMode="auto">
          <a:xfrm>
            <a:off x="715963" y="696913"/>
            <a:ext cx="5578475" cy="3486150"/>
          </a:xfrm>
          <a:prstGeom prst="rect">
            <a:avLst/>
          </a:prstGeom>
          <a:noFill/>
          <a:ln w="9525">
            <a:solidFill>
              <a:srgbClr val="000000"/>
            </a:solidFill>
            <a:miter lim="800000"/>
            <a:headEnd/>
            <a:tailEnd/>
          </a:ln>
        </p:spPr>
      </p:sp>
      <p:sp>
        <p:nvSpPr>
          <p:cNvPr id="16386" name="Rectangle 2"/>
          <p:cNvSpPr>
            <a:spLocks noGrp="1" noChangeArrowheads="1"/>
          </p:cNvSpPr>
          <p:nvPr>
            <p:ph type="body" sz="quarter" idx="1"/>
          </p:nvPr>
        </p:nvSpPr>
        <p:spPr bwMode="auto">
          <a:xfrm>
            <a:off x="701040" y="4416428"/>
            <a:ext cx="5608320" cy="4183063"/>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 xmlns:p14="http://schemas.microsoft.com/office/powerpoint/2010/main" val="351095678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500" kern="1200">
        <a:solidFill>
          <a:schemeClr val="tx1"/>
        </a:solidFill>
        <a:latin typeface="Gill Sans" charset="0"/>
        <a:ea typeface="+mn-ea"/>
        <a:cs typeface="+mn-cs"/>
      </a:defRPr>
    </a:lvl1pPr>
    <a:lvl2pPr marL="190500" algn="l" rtl="0" eaLnBrk="0" fontAlgn="base" hangingPunct="0">
      <a:spcBef>
        <a:spcPct val="0"/>
      </a:spcBef>
      <a:spcAft>
        <a:spcPct val="0"/>
      </a:spcAft>
      <a:defRPr sz="500" kern="1200">
        <a:solidFill>
          <a:schemeClr val="tx1"/>
        </a:solidFill>
        <a:latin typeface="Gill Sans" charset="0"/>
        <a:ea typeface="+mn-ea"/>
        <a:cs typeface="+mn-cs"/>
      </a:defRPr>
    </a:lvl2pPr>
    <a:lvl3pPr marL="382588" algn="l" rtl="0" eaLnBrk="0" fontAlgn="base" hangingPunct="0">
      <a:spcBef>
        <a:spcPct val="0"/>
      </a:spcBef>
      <a:spcAft>
        <a:spcPct val="0"/>
      </a:spcAft>
      <a:defRPr sz="500" kern="1200">
        <a:solidFill>
          <a:schemeClr val="tx1"/>
        </a:solidFill>
        <a:latin typeface="Gill Sans" charset="0"/>
        <a:ea typeface="+mn-ea"/>
        <a:cs typeface="+mn-cs"/>
      </a:defRPr>
    </a:lvl3pPr>
    <a:lvl4pPr marL="574675" algn="l" rtl="0" eaLnBrk="0" fontAlgn="base" hangingPunct="0">
      <a:spcBef>
        <a:spcPct val="0"/>
      </a:spcBef>
      <a:spcAft>
        <a:spcPct val="0"/>
      </a:spcAft>
      <a:defRPr sz="500" kern="1200">
        <a:solidFill>
          <a:schemeClr val="tx1"/>
        </a:solidFill>
        <a:latin typeface="Gill Sans" charset="0"/>
        <a:ea typeface="+mn-ea"/>
        <a:cs typeface="+mn-cs"/>
      </a:defRPr>
    </a:lvl4pPr>
    <a:lvl5pPr marL="766763" algn="l" rtl="0" eaLnBrk="0" fontAlgn="base" hangingPunct="0">
      <a:spcBef>
        <a:spcPct val="0"/>
      </a:spcBef>
      <a:spcAft>
        <a:spcPct val="0"/>
      </a:spcAft>
      <a:defRPr sz="500" kern="1200">
        <a:solidFill>
          <a:schemeClr val="tx1"/>
        </a:solidFill>
        <a:latin typeface="Gill Sans" charset="0"/>
        <a:ea typeface="+mn-ea"/>
        <a:cs typeface="+mn-cs"/>
      </a:defRPr>
    </a:lvl5pPr>
    <a:lvl6pPr marL="960120" algn="l" defTabSz="384048" rtl="0" eaLnBrk="1" latinLnBrk="0" hangingPunct="1">
      <a:defRPr sz="500" kern="1200">
        <a:solidFill>
          <a:schemeClr val="tx1"/>
        </a:solidFill>
        <a:latin typeface="+mn-lt"/>
        <a:ea typeface="+mn-ea"/>
        <a:cs typeface="+mn-cs"/>
      </a:defRPr>
    </a:lvl6pPr>
    <a:lvl7pPr marL="1152144" algn="l" defTabSz="384048" rtl="0" eaLnBrk="1" latinLnBrk="0" hangingPunct="1">
      <a:defRPr sz="500" kern="1200">
        <a:solidFill>
          <a:schemeClr val="tx1"/>
        </a:solidFill>
        <a:latin typeface="+mn-lt"/>
        <a:ea typeface="+mn-ea"/>
        <a:cs typeface="+mn-cs"/>
      </a:defRPr>
    </a:lvl7pPr>
    <a:lvl8pPr marL="1344168" algn="l" defTabSz="384048" rtl="0" eaLnBrk="1" latinLnBrk="0" hangingPunct="1">
      <a:defRPr sz="500" kern="1200">
        <a:solidFill>
          <a:schemeClr val="tx1"/>
        </a:solidFill>
        <a:latin typeface="+mn-lt"/>
        <a:ea typeface="+mn-ea"/>
        <a:cs typeface="+mn-cs"/>
      </a:defRPr>
    </a:lvl8pPr>
    <a:lvl9pPr marL="1536192" algn="l" defTabSz="384048"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7364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a:p>
        </p:txBody>
      </p:sp>
      <p:sp>
        <p:nvSpPr>
          <p:cNvPr id="140292" name="Slide Number Placeholder 3"/>
          <p:cNvSpPr>
            <a:spLocks noGrp="1"/>
          </p:cNvSpPr>
          <p:nvPr>
            <p:ph type="sldNum" sz="quarter" idx="5"/>
          </p:nvPr>
        </p:nvSpPr>
        <p:spPr bwMode="auto">
          <a:xfrm>
            <a:off x="3970338" y="8829675"/>
            <a:ext cx="3038475" cy="465138"/>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6A7DC6A-7A0E-4B46-9B7E-96C74252D97A}" type="slidenum">
              <a:rPr lang="en-US" smtClean="0"/>
              <a:pPr fontAlgn="base">
                <a:spcBef>
                  <a:spcPct val="0"/>
                </a:spcBef>
                <a:spcAft>
                  <a:spcPct val="0"/>
                </a:spcAft>
                <a:defRPr/>
              </a:pPr>
              <a:t>38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192024" indent="0" algn="ctr">
              <a:buNone/>
              <a:defRPr/>
            </a:lvl2pPr>
            <a:lvl3pPr marL="384048" indent="0" algn="ctr">
              <a:buNone/>
              <a:defRPr/>
            </a:lvl3pPr>
            <a:lvl4pPr marL="576072" indent="0" algn="ctr">
              <a:buNone/>
              <a:defRPr/>
            </a:lvl4pPr>
            <a:lvl5pPr marL="768096" indent="0" algn="ctr">
              <a:buNone/>
              <a:defRPr/>
            </a:lvl5pPr>
            <a:lvl6pPr marL="960120" indent="0" algn="ctr">
              <a:buNone/>
              <a:defRPr/>
            </a:lvl6pPr>
            <a:lvl7pPr marL="1152144" indent="0" algn="ctr">
              <a:buNone/>
              <a:defRPr/>
            </a:lvl7pPr>
            <a:lvl8pPr marL="1344168" indent="0" algn="ctr">
              <a:buNone/>
              <a:defRPr/>
            </a:lvl8pPr>
            <a:lvl9pPr marL="1536192" indent="0" algn="ctr">
              <a:buNone/>
              <a:defRPr/>
            </a:lvl9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897" y="957791"/>
            <a:ext cx="1839516" cy="26511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352" y="957791"/>
            <a:ext cx="5461397" cy="26511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95350" y="957263"/>
            <a:ext cx="7358063"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95350" y="957263"/>
            <a:ext cx="7358063" cy="19367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95350" y="2947988"/>
            <a:ext cx="7358063" cy="660400"/>
          </a:xfrm>
        </p:spPr>
        <p:txBody>
          <a:bodyPr/>
          <a:lstStyle/>
          <a:p>
            <a:pPr lvl="0"/>
            <a:endParaRPr lang="en-US" noProof="0" dirty="0">
              <a:sym typeface="Arial"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0" y="5219700"/>
            <a:ext cx="9144000" cy="495300"/>
          </a:xfrm>
          <a:prstGeom prst="rect">
            <a:avLst/>
          </a:prstGeom>
          <a:solidFill>
            <a:srgbClr val="0066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smtClean="0">
              <a:ln>
                <a:noFill/>
              </a:ln>
              <a:solidFill>
                <a:srgbClr val="00B05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3672418"/>
            <a:ext cx="7772400" cy="1135062"/>
          </a:xfrm>
        </p:spPr>
        <p:txBody>
          <a:bodyPr anchor="t"/>
          <a:lstStyle>
            <a:lvl1pPr algn="l">
              <a:defRPr sz="17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422260"/>
            <a:ext cx="7772400" cy="1250157"/>
          </a:xfrm>
        </p:spPr>
        <p:txBody>
          <a:bodyPr anchor="b"/>
          <a:lstStyle>
            <a:lvl1pPr marL="0" indent="0">
              <a:buNone/>
              <a:defRPr sz="800"/>
            </a:lvl1pPr>
            <a:lvl2pPr marL="192024" indent="0">
              <a:buNone/>
              <a:defRPr sz="800"/>
            </a:lvl2pPr>
            <a:lvl3pPr marL="384048" indent="0">
              <a:buNone/>
              <a:defRPr sz="700"/>
            </a:lvl3pPr>
            <a:lvl4pPr marL="576072" indent="0">
              <a:buNone/>
              <a:defRPr sz="600"/>
            </a:lvl4pPr>
            <a:lvl5pPr marL="768096" indent="0">
              <a:buNone/>
              <a:defRPr sz="600"/>
            </a:lvl5pPr>
            <a:lvl6pPr marL="960120" indent="0">
              <a:buNone/>
              <a:defRPr sz="600"/>
            </a:lvl6pPr>
            <a:lvl7pPr marL="1152144" indent="0">
              <a:buNone/>
              <a:defRPr sz="600"/>
            </a:lvl7pPr>
            <a:lvl8pPr marL="1344168" indent="0">
              <a:buNone/>
              <a:defRPr sz="600"/>
            </a:lvl8pPr>
            <a:lvl9pPr marL="1536192" indent="0">
              <a:buNone/>
              <a:defRPr sz="6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350" y="2947458"/>
            <a:ext cx="3650456" cy="661459"/>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956" y="2947458"/>
            <a:ext cx="3650456" cy="661459"/>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386" cy="533136"/>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386" cy="3292740"/>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279261"/>
            <a:ext cx="4041576" cy="533136"/>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4645224" y="1812396"/>
            <a:ext cx="4041576" cy="3292740"/>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1"/>
            <a:ext cx="3008114" cy="968376"/>
          </a:xfrm>
        </p:spPr>
        <p:txBody>
          <a:bodyPr/>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27543"/>
            <a:ext cx="5111948" cy="4877594"/>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95918"/>
            <a:ext cx="3008114" cy="3909219"/>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4000500"/>
            <a:ext cx="5486400" cy="472282"/>
          </a:xfrm>
        </p:spPr>
        <p:txBody>
          <a:bodyPr/>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510646"/>
            <a:ext cx="5486400" cy="3429000"/>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486" y="4472783"/>
            <a:ext cx="5486400" cy="670719"/>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95350" y="2947988"/>
            <a:ext cx="7358063" cy="660400"/>
          </a:xfrm>
          <a:prstGeom prst="rect">
            <a:avLst/>
          </a:prstGeom>
          <a:noFill/>
          <a:ln w="12700">
            <a:noFill/>
            <a:miter lim="800000"/>
            <a:headEnd/>
            <a:tailEnd/>
          </a:ln>
        </p:spPr>
        <p:txBody>
          <a:bodyPr vert="horz" wrap="square" lIns="21336" tIns="21336" rIns="21336" bIns="21336" numCol="1" anchor="t" anchorCtr="0" compatLnSpc="1">
            <a:prstTxWarp prst="textNoShape">
              <a:avLst/>
            </a:prstTxWarp>
          </a:body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a:p>
            <a:pPr lvl="4"/>
            <a:r>
              <a:rPr lang="en-US" dirty="0" smtClean="0">
                <a:sym typeface="Arial" pitchFamily="34" charset="0"/>
              </a:rPr>
              <a:t>Fifth level</a:t>
            </a:r>
          </a:p>
        </p:txBody>
      </p:sp>
      <p:sp>
        <p:nvSpPr>
          <p:cNvPr id="1027" name="Rectangle 4"/>
          <p:cNvSpPr>
            <a:spLocks noGrp="1" noChangeArrowheads="1"/>
          </p:cNvSpPr>
          <p:nvPr>
            <p:ph type="title"/>
          </p:nvPr>
        </p:nvSpPr>
        <p:spPr bwMode="auto">
          <a:xfrm>
            <a:off x="895350" y="957263"/>
            <a:ext cx="7358063" cy="1936750"/>
          </a:xfrm>
          <a:prstGeom prst="rect">
            <a:avLst/>
          </a:prstGeom>
          <a:noFill/>
          <a:ln w="12700">
            <a:noFill/>
            <a:miter lim="800000"/>
            <a:headEnd/>
            <a:tailEnd/>
          </a:ln>
        </p:spPr>
        <p:txBody>
          <a:bodyPr vert="horz" wrap="square" lIns="21336" tIns="21336" rIns="21336" bIns="21336" numCol="1" anchor="b" anchorCtr="0" compatLnSpc="1">
            <a:prstTxWarp prst="textNoShape">
              <a:avLst/>
            </a:prstTxWarp>
          </a:bodyPr>
          <a:lstStyle/>
          <a:p>
            <a:pPr lvl="0"/>
            <a:r>
              <a:rPr lang="en-US" smtClean="0">
                <a:sym typeface="Arial" pitchFamily="34" charset="0"/>
              </a:rPr>
              <a:t>Click to edit Master title style</a:t>
            </a:r>
          </a:p>
        </p:txBody>
      </p:sp>
      <p:sp>
        <p:nvSpPr>
          <p:cNvPr id="1036" name="Rectangle 12"/>
          <p:cNvSpPr>
            <a:spLocks noChangeArrowheads="1"/>
          </p:cNvSpPr>
          <p:nvPr/>
        </p:nvSpPr>
        <p:spPr bwMode="auto">
          <a:xfrm>
            <a:off x="-2" y="5253804"/>
            <a:ext cx="9144001" cy="458275"/>
          </a:xfrm>
          <a:prstGeom prst="rect">
            <a:avLst/>
          </a:prstGeom>
          <a:solidFill>
            <a:schemeClr val="accent1"/>
          </a:solidFill>
          <a:ln w="9525">
            <a:solidFill>
              <a:schemeClr val="accent1"/>
            </a:solidFill>
            <a:miter lim="800000"/>
            <a:headEnd/>
            <a:tailEnd/>
          </a:ln>
          <a:effectLst/>
        </p:spPr>
        <p:txBody>
          <a:bodyPr anchor="b"/>
          <a:lstStyle/>
          <a:p>
            <a:pPr algn="l">
              <a:defRPr/>
            </a:pPr>
            <a:r>
              <a:rPr lang="en-US" sz="600" baseline="0" dirty="0">
                <a:solidFill>
                  <a:schemeClr val="tx2"/>
                </a:solidFill>
                <a:effectLst>
                  <a:outerShdw blurRad="38100" dist="38100" dir="2700000" algn="tl">
                    <a:srgbClr val="C0C0C0"/>
                  </a:outerShdw>
                </a:effectLst>
                <a:latin typeface="Times New Roman" pitchFamily="18" charset="0"/>
                <a:ea typeface="+mn-ea"/>
                <a:cs typeface="+mn-cs"/>
              </a:rPr>
              <a:t>         </a:t>
            </a:r>
            <a:r>
              <a:rPr lang="en-US" sz="600" baseline="0" dirty="0" smtClean="0">
                <a:solidFill>
                  <a:schemeClr val="tx2"/>
                </a:solidFill>
                <a:effectLst>
                  <a:outerShdw blurRad="38100" dist="38100" dir="2700000" algn="tl">
                    <a:srgbClr val="C0C0C0"/>
                  </a:outerShdw>
                </a:effectLst>
                <a:latin typeface="Times New Roman" pitchFamily="18" charset="0"/>
                <a:ea typeface="+mn-ea"/>
                <a:cs typeface="+mn-cs"/>
              </a:rPr>
              <a:t>                </a:t>
            </a:r>
            <a:r>
              <a:rPr lang="en-US" sz="600" baseline="0" dirty="0">
                <a:solidFill>
                  <a:schemeClr val="tx2"/>
                </a:solidFill>
                <a:effectLst>
                  <a:outerShdw blurRad="38100" dist="38100" dir="2700000" algn="tl">
                    <a:srgbClr val="C0C0C0"/>
                  </a:outerShdw>
                </a:effectLst>
                <a:ea typeface="+mn-ea"/>
                <a:cs typeface="+mn-cs"/>
              </a:rPr>
              <a:t>www.usecologic.com		                                        </a:t>
            </a:r>
            <a:r>
              <a:rPr lang="en-US" sz="600" baseline="0" dirty="0" smtClean="0">
                <a:solidFill>
                  <a:schemeClr val="tx2"/>
                </a:solidFill>
                <a:effectLst>
                  <a:outerShdw blurRad="38100" dist="38100" dir="2700000" algn="tl">
                    <a:srgbClr val="C0C0C0"/>
                  </a:outerShdw>
                </a:effectLst>
                <a:ea typeface="+mn-ea"/>
                <a:cs typeface="+mn-cs"/>
              </a:rPr>
              <a:t>                         www.texenergy.org</a:t>
            </a:r>
            <a:r>
              <a:rPr lang="en-US" sz="600" baseline="0" dirty="0">
                <a:solidFill>
                  <a:schemeClr val="tx2"/>
                </a:solidFill>
                <a:effectLst>
                  <a:outerShdw blurRad="38100" dist="38100" dir="2700000" algn="tl">
                    <a:srgbClr val="C0C0C0"/>
                  </a:outerShdw>
                </a:effectLst>
                <a:ea typeface="+mn-ea"/>
                <a:cs typeface="+mn-cs"/>
              </a:rPr>
              <a:t>	                                                       </a:t>
            </a:r>
            <a:r>
              <a:rPr lang="en-US" sz="600" baseline="0" dirty="0" smtClean="0">
                <a:solidFill>
                  <a:schemeClr val="tx2"/>
                </a:solidFill>
                <a:effectLst>
                  <a:outerShdw blurRad="38100" dist="38100" dir="2700000" algn="tl">
                    <a:srgbClr val="C0C0C0"/>
                  </a:outerShdw>
                </a:effectLst>
                <a:ea typeface="+mn-ea"/>
                <a:cs typeface="+mn-cs"/>
              </a:rPr>
              <a:t>                              </a:t>
            </a:r>
            <a:r>
              <a:rPr lang="en-US" sz="600" baseline="0" dirty="0">
                <a:solidFill>
                  <a:schemeClr val="tx2"/>
                </a:solidFill>
                <a:effectLst>
                  <a:outerShdw blurRad="38100" dist="38100" dir="2700000" algn="tl">
                    <a:srgbClr val="C0C0C0"/>
                  </a:outerShdw>
                </a:effectLst>
                <a:ea typeface="+mn-ea"/>
                <a:cs typeface="+mn-cs"/>
              </a:rPr>
              <a:t>www.tempoair.com</a:t>
            </a:r>
          </a:p>
          <a:p>
            <a:pPr algn="l">
              <a:defRPr/>
            </a:pPr>
            <a:r>
              <a:rPr lang="en-US" sz="600" baseline="0" dirty="0">
                <a:solidFill>
                  <a:schemeClr val="tx2"/>
                </a:solidFill>
                <a:effectLst>
                  <a:outerShdw blurRad="38100" dist="38100" dir="2700000" algn="tl">
                    <a:srgbClr val="C0C0C0"/>
                  </a:outerShdw>
                </a:effectLst>
                <a:ea typeface="+mn-ea"/>
                <a:cs typeface="+mn-cs"/>
              </a:rPr>
              <a:t>        </a:t>
            </a:r>
            <a:r>
              <a:rPr lang="en-US" sz="600" baseline="0" dirty="0" smtClean="0">
                <a:solidFill>
                  <a:schemeClr val="tx2"/>
                </a:solidFill>
                <a:effectLst>
                  <a:outerShdw blurRad="38100" dist="38100" dir="2700000" algn="tl">
                    <a:srgbClr val="C0C0C0"/>
                  </a:outerShdw>
                </a:effectLst>
                <a:ea typeface="+mn-ea"/>
                <a:cs typeface="+mn-cs"/>
              </a:rPr>
              <a:t>               </a:t>
            </a:r>
            <a:r>
              <a:rPr lang="en-US" sz="600" baseline="0" dirty="0">
                <a:solidFill>
                  <a:schemeClr val="tx2"/>
                </a:solidFill>
                <a:effectLst>
                  <a:outerShdw blurRad="38100" dist="38100" dir="2700000" algn="tl">
                    <a:srgbClr val="C0C0C0"/>
                  </a:outerShdw>
                </a:effectLst>
                <a:ea typeface="+mn-ea"/>
                <a:cs typeface="+mn-cs"/>
              </a:rPr>
              <a:t>2611 E. Pioneer Dr.		                                           </a:t>
            </a:r>
            <a:r>
              <a:rPr lang="en-US" sz="600" baseline="0" dirty="0" smtClean="0">
                <a:solidFill>
                  <a:schemeClr val="tx2"/>
                </a:solidFill>
                <a:effectLst>
                  <a:outerShdw blurRad="38100" dist="38100" dir="2700000" algn="tl">
                    <a:srgbClr val="C0C0C0"/>
                  </a:outerShdw>
                </a:effectLst>
                <a:ea typeface="+mn-ea"/>
                <a:cs typeface="+mn-cs"/>
              </a:rPr>
              <a:t>                      </a:t>
            </a:r>
            <a:r>
              <a:rPr lang="en-US" sz="600" baseline="0" dirty="0">
                <a:solidFill>
                  <a:schemeClr val="tx2"/>
                </a:solidFill>
                <a:effectLst>
                  <a:outerShdw blurRad="38100" dist="38100" dir="2700000" algn="tl">
                    <a:srgbClr val="C0C0C0"/>
                  </a:outerShdw>
                </a:effectLst>
                <a:ea typeface="+mn-ea"/>
                <a:cs typeface="+mn-cs"/>
              </a:rPr>
              <a:t>Irving Texas 75061	                                                         </a:t>
            </a:r>
            <a:r>
              <a:rPr lang="en-US" sz="600" baseline="0" dirty="0" smtClean="0">
                <a:solidFill>
                  <a:schemeClr val="tx2"/>
                </a:solidFill>
                <a:effectLst>
                  <a:outerShdw blurRad="38100" dist="38100" dir="2700000" algn="tl">
                    <a:srgbClr val="C0C0C0"/>
                  </a:outerShdw>
                </a:effectLst>
                <a:ea typeface="+mn-ea"/>
                <a:cs typeface="+mn-cs"/>
              </a:rPr>
              <a:t>                               </a:t>
            </a:r>
            <a:r>
              <a:rPr lang="en-US" sz="600" baseline="0" dirty="0">
                <a:solidFill>
                  <a:schemeClr val="tx2"/>
                </a:solidFill>
                <a:effectLst>
                  <a:outerShdw blurRad="38100" dist="38100" dir="2700000" algn="tl">
                    <a:srgbClr val="C0C0C0"/>
                  </a:outerShdw>
                </a:effectLst>
                <a:ea typeface="+mn-ea"/>
                <a:cs typeface="+mn-cs"/>
              </a:rPr>
              <a:t>972-579-2000</a:t>
            </a:r>
          </a:p>
        </p:txBody>
      </p:sp>
      <p:sp>
        <p:nvSpPr>
          <p:cNvPr id="1037" name="Line 13"/>
          <p:cNvSpPr>
            <a:spLocks noChangeShapeType="1"/>
          </p:cNvSpPr>
          <p:nvPr/>
        </p:nvSpPr>
        <p:spPr bwMode="auto">
          <a:xfrm>
            <a:off x="0" y="571500"/>
            <a:ext cx="9144000" cy="0"/>
          </a:xfrm>
          <a:prstGeom prst="line">
            <a:avLst/>
          </a:prstGeom>
          <a:noFill/>
          <a:ln w="25400">
            <a:solidFill>
              <a:srgbClr val="000000"/>
            </a:solidFill>
            <a:round/>
            <a:headEnd/>
            <a:tailEnd/>
          </a:ln>
          <a:effectLst/>
        </p:spPr>
        <p:txBody>
          <a:bodyPr/>
          <a:lstStyle/>
          <a:p>
            <a:pPr>
              <a:defRPr/>
            </a:pPr>
            <a:endParaRPr lang="en-US" dirty="0">
              <a:ea typeface="+mn-ea"/>
              <a:cs typeface="+mn-cs"/>
            </a:endParaRPr>
          </a:p>
        </p:txBody>
      </p:sp>
      <p:sp>
        <p:nvSpPr>
          <p:cNvPr id="1039" name="Line 15"/>
          <p:cNvSpPr>
            <a:spLocks noChangeShapeType="1"/>
          </p:cNvSpPr>
          <p:nvPr/>
        </p:nvSpPr>
        <p:spPr bwMode="auto">
          <a:xfrm>
            <a:off x="-1" y="5236831"/>
            <a:ext cx="9114865" cy="0"/>
          </a:xfrm>
          <a:prstGeom prst="line">
            <a:avLst/>
          </a:prstGeom>
          <a:noFill/>
          <a:ln w="25400">
            <a:solidFill>
              <a:srgbClr val="000000"/>
            </a:solidFill>
            <a:round/>
            <a:headEnd/>
            <a:tailEnd/>
          </a:ln>
          <a:effectLst/>
        </p:spPr>
        <p:txBody>
          <a:bodyPr/>
          <a:lstStyle/>
          <a:p>
            <a:pPr>
              <a:defRPr/>
            </a:pPr>
            <a:r>
              <a:rPr lang="en-US" dirty="0" smtClean="0">
                <a:ea typeface="+mn-ea"/>
                <a:cs typeface="+mn-cs"/>
              </a:rPr>
              <a:t> </a:t>
            </a:r>
            <a:endParaRPr lang="en-US" dirty="0">
              <a:ea typeface="+mn-ea"/>
              <a:cs typeface="+mn-cs"/>
            </a:endParaRPr>
          </a:p>
        </p:txBody>
      </p:sp>
      <p:sp>
        <p:nvSpPr>
          <p:cNvPr id="1040" name="Text Box 16"/>
          <p:cNvSpPr txBox="1">
            <a:spLocks/>
          </p:cNvSpPr>
          <p:nvPr/>
        </p:nvSpPr>
        <p:spPr bwMode="auto">
          <a:xfrm>
            <a:off x="0" y="-57150"/>
            <a:ext cx="9144000" cy="457200"/>
          </a:xfrm>
          <a:prstGeom prst="rect">
            <a:avLst/>
          </a:prstGeom>
          <a:noFill/>
          <a:ln w="25400">
            <a:noFill/>
            <a:miter lim="800000"/>
            <a:headEnd/>
            <a:tailEnd/>
          </a:ln>
          <a:effectLst/>
        </p:spPr>
        <p:txBody>
          <a:bodyPr>
            <a:spAutoFit/>
          </a:bodyPr>
          <a:lstStyle/>
          <a:p>
            <a:pPr>
              <a:spcBef>
                <a:spcPct val="50000"/>
              </a:spcBef>
              <a:defRPr/>
            </a:pPr>
            <a:endParaRPr lang="en-US" dirty="0">
              <a:solidFill>
                <a:srgbClr val="99CCFF"/>
              </a:solidFill>
              <a:ea typeface="+mn-ea"/>
              <a:cs typeface="+mn-cs"/>
            </a:endParaRPr>
          </a:p>
        </p:txBody>
      </p:sp>
      <p:sp>
        <p:nvSpPr>
          <p:cNvPr id="1041" name="AutoShape 17"/>
          <p:cNvSpPr>
            <a:spLocks/>
          </p:cNvSpPr>
          <p:nvPr/>
        </p:nvSpPr>
        <p:spPr bwMode="auto">
          <a:xfrm>
            <a:off x="0" y="0"/>
            <a:ext cx="9144000" cy="571500"/>
          </a:xfrm>
          <a:prstGeom prst="flowChartProcess">
            <a:avLst/>
          </a:prstGeom>
          <a:solidFill>
            <a:srgbClr val="008000"/>
          </a:solidFill>
          <a:ln w="25400">
            <a:solidFill>
              <a:srgbClr val="000000"/>
            </a:solidFill>
            <a:miter lim="800000"/>
            <a:headEnd/>
            <a:tailEnd/>
          </a:ln>
          <a:effectLst/>
        </p:spPr>
        <p:txBody>
          <a:bodyPr wrap="none" anchor="ctr"/>
          <a:lstStyle/>
          <a:p>
            <a:pPr>
              <a:defRPr/>
            </a:pPr>
            <a:endParaRPr lang="en-US" dirty="0">
              <a:ea typeface="+mn-ea"/>
              <a:cs typeface="+mn-cs"/>
            </a:endParaRPr>
          </a:p>
        </p:txBody>
      </p:sp>
      <p:sp>
        <p:nvSpPr>
          <p:cNvPr id="1043" name="Rectangle 19"/>
          <p:cNvSpPr>
            <a:spLocks/>
          </p:cNvSpPr>
          <p:nvPr userDrawn="1"/>
        </p:nvSpPr>
        <p:spPr bwMode="auto">
          <a:xfrm>
            <a:off x="4794976" y="5265510"/>
            <a:ext cx="513281" cy="184666"/>
          </a:xfrm>
          <a:prstGeom prst="rect">
            <a:avLst/>
          </a:prstGeom>
          <a:noFill/>
          <a:ln w="25400">
            <a:noFill/>
            <a:miter lim="800000"/>
            <a:headEnd/>
            <a:tailEnd/>
          </a:ln>
          <a:effectLst/>
        </p:spPr>
        <p:txBody>
          <a:bodyPr wrap="none">
            <a:spAutoFit/>
          </a:bodyPr>
          <a:lstStyle/>
          <a:p>
            <a:pPr>
              <a:defRPr/>
            </a:pPr>
            <a:r>
              <a:rPr lang="en-US" sz="600" b="1" baseline="0" dirty="0">
                <a:solidFill>
                  <a:schemeClr val="tx2"/>
                </a:solidFill>
                <a:ea typeface="+mn-ea"/>
                <a:cs typeface="Times New Roman" pitchFamily="18" charset="0"/>
              </a:rPr>
              <a:t>■ Energy</a:t>
            </a:r>
          </a:p>
        </p:txBody>
      </p:sp>
      <p:sp>
        <p:nvSpPr>
          <p:cNvPr id="1045" name="Rectangle 21"/>
          <p:cNvSpPr>
            <a:spLocks/>
          </p:cNvSpPr>
          <p:nvPr userDrawn="1"/>
        </p:nvSpPr>
        <p:spPr bwMode="auto">
          <a:xfrm>
            <a:off x="1112723" y="5305957"/>
            <a:ext cx="685800" cy="184666"/>
          </a:xfrm>
          <a:prstGeom prst="rect">
            <a:avLst/>
          </a:prstGeom>
          <a:noFill/>
          <a:ln w="25400">
            <a:noFill/>
            <a:miter lim="800000"/>
            <a:headEnd/>
            <a:tailEnd/>
          </a:ln>
          <a:effectLst/>
        </p:spPr>
        <p:txBody>
          <a:bodyPr>
            <a:spAutoFit/>
          </a:bodyPr>
          <a:lstStyle/>
          <a:p>
            <a:pPr>
              <a:defRPr/>
            </a:pPr>
            <a:r>
              <a:rPr lang="en-US" sz="600" b="1" baseline="0" dirty="0">
                <a:solidFill>
                  <a:schemeClr val="tx2"/>
                </a:solidFill>
                <a:ea typeface="+mn-ea"/>
                <a:cs typeface="Times New Roman" pitchFamily="18" charset="0"/>
              </a:rPr>
              <a:t>■ </a:t>
            </a:r>
            <a:r>
              <a:rPr lang="en-US" sz="600" b="1" baseline="0" dirty="0">
                <a:solidFill>
                  <a:schemeClr val="tx2"/>
                </a:solidFill>
                <a:ea typeface="+mn-ea"/>
                <a:cs typeface="+mn-cs"/>
              </a:rPr>
              <a:t>Green</a:t>
            </a:r>
          </a:p>
        </p:txBody>
      </p:sp>
      <p:sp>
        <p:nvSpPr>
          <p:cNvPr id="1047" name="Rectangle 23"/>
          <p:cNvSpPr>
            <a:spLocks/>
          </p:cNvSpPr>
          <p:nvPr userDrawn="1"/>
        </p:nvSpPr>
        <p:spPr bwMode="auto">
          <a:xfrm>
            <a:off x="7848600" y="5303891"/>
            <a:ext cx="471603" cy="184666"/>
          </a:xfrm>
          <a:prstGeom prst="rect">
            <a:avLst/>
          </a:prstGeom>
          <a:noFill/>
          <a:ln w="25400">
            <a:noFill/>
            <a:miter lim="800000"/>
            <a:headEnd/>
            <a:tailEnd/>
          </a:ln>
          <a:effectLst/>
        </p:spPr>
        <p:txBody>
          <a:bodyPr wrap="none">
            <a:spAutoFit/>
          </a:bodyPr>
          <a:lstStyle/>
          <a:p>
            <a:pPr>
              <a:defRPr/>
            </a:pPr>
            <a:r>
              <a:rPr lang="en-US" sz="600" b="1" baseline="0" dirty="0">
                <a:solidFill>
                  <a:schemeClr val="tx2"/>
                </a:solidFill>
                <a:ea typeface="+mn-ea"/>
                <a:cs typeface="Times New Roman" pitchFamily="18" charset="0"/>
              </a:rPr>
              <a:t>■ HVAC</a:t>
            </a:r>
          </a:p>
        </p:txBody>
      </p:sp>
      <p:pic>
        <p:nvPicPr>
          <p:cNvPr id="2" name="Picture 24"/>
          <p:cNvPicPr>
            <a:picLocks noChangeAspect="1" noChangeArrowheads="1"/>
          </p:cNvPicPr>
          <p:nvPr userDrawn="1"/>
        </p:nvPicPr>
        <p:blipFill>
          <a:blip r:embed="rId15" cstate="print"/>
          <a:srcRect/>
          <a:stretch>
            <a:fillRect/>
          </a:stretch>
        </p:blipFill>
        <p:spPr bwMode="auto">
          <a:xfrm>
            <a:off x="467264" y="5253804"/>
            <a:ext cx="737347" cy="208078"/>
          </a:xfrm>
          <a:prstGeom prst="rect">
            <a:avLst/>
          </a:prstGeom>
          <a:solidFill>
            <a:schemeClr val="bg1"/>
          </a:solidFill>
          <a:ln w="9525">
            <a:noFill/>
            <a:miter lim="800000"/>
            <a:headEnd/>
            <a:tailEnd/>
          </a:ln>
        </p:spPr>
      </p:pic>
      <p:pic>
        <p:nvPicPr>
          <p:cNvPr id="1038" name="Picture 25"/>
          <p:cNvPicPr>
            <a:picLocks noChangeAspect="1" noChangeArrowheads="1"/>
          </p:cNvPicPr>
          <p:nvPr userDrawn="1"/>
        </p:nvPicPr>
        <p:blipFill>
          <a:blip r:embed="rId16" cstate="print"/>
          <a:srcRect/>
          <a:stretch>
            <a:fillRect/>
          </a:stretch>
        </p:blipFill>
        <p:spPr bwMode="auto">
          <a:xfrm>
            <a:off x="4160723" y="5316975"/>
            <a:ext cx="609600" cy="140970"/>
          </a:xfrm>
          <a:prstGeom prst="rect">
            <a:avLst/>
          </a:prstGeom>
          <a:noFill/>
          <a:ln w="9525">
            <a:noFill/>
            <a:miter lim="800000"/>
            <a:headEnd/>
            <a:tailEnd/>
          </a:ln>
        </p:spPr>
      </p:pic>
      <p:pic>
        <p:nvPicPr>
          <p:cNvPr id="3" name="Picture 2"/>
          <p:cNvPicPr>
            <a:picLocks noChangeAspect="1"/>
          </p:cNvPicPr>
          <p:nvPr userDrawn="1"/>
        </p:nvPicPr>
        <p:blipFill>
          <a:blip r:embed="rId17" cstate="print">
            <a:extLst>
              <a:ext uri="{28A0092B-C50C-407E-A947-70E740481C1C}">
                <a14:useLocalDpi xmlns="" xmlns:a14="http://schemas.microsoft.com/office/drawing/2010/main" val="0"/>
              </a:ext>
            </a:extLst>
          </a:blip>
          <a:stretch>
            <a:fillRect/>
          </a:stretch>
        </p:blipFill>
        <p:spPr>
          <a:xfrm>
            <a:off x="7273676" y="5311245"/>
            <a:ext cx="544647" cy="1524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ransition/>
  <p:timing>
    <p:tnLst>
      <p:par>
        <p:cTn id="1" dur="indefinite" restart="never" nodeType="tmRoot"/>
      </p:par>
    </p:tnLst>
  </p:timing>
  <p:txStyles>
    <p:titleStyle>
      <a:lvl1pPr algn="ctr" rtl="0" eaLnBrk="0" fontAlgn="base" hangingPunct="0">
        <a:spcBef>
          <a:spcPct val="0"/>
        </a:spcBef>
        <a:spcAft>
          <a:spcPct val="0"/>
        </a:spcAft>
        <a:defRPr sz="50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50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50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50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5000">
          <a:solidFill>
            <a:schemeClr val="tx1"/>
          </a:solidFill>
          <a:latin typeface="Arial" charset="0"/>
          <a:ea typeface="ヒラギノ角ゴ ProN W3" charset="0"/>
          <a:cs typeface="ヒラギノ角ゴ ProN W3" charset="0"/>
          <a:sym typeface="Arial" pitchFamily="34" charset="0"/>
        </a:defRPr>
      </a:lvl5pPr>
      <a:lvl6pPr marL="192024" algn="ctr" rtl="0" fontAlgn="base">
        <a:spcBef>
          <a:spcPct val="0"/>
        </a:spcBef>
        <a:spcAft>
          <a:spcPct val="0"/>
        </a:spcAft>
        <a:defRPr sz="5000">
          <a:solidFill>
            <a:schemeClr val="tx1"/>
          </a:solidFill>
          <a:latin typeface="Arial" charset="0"/>
          <a:ea typeface="ヒラギノ角ゴ ProN W3" charset="0"/>
          <a:cs typeface="ヒラギノ角ゴ ProN W3" charset="0"/>
          <a:sym typeface="Arial" charset="0"/>
        </a:defRPr>
      </a:lvl6pPr>
      <a:lvl7pPr marL="384048" algn="ctr" rtl="0" fontAlgn="base">
        <a:spcBef>
          <a:spcPct val="0"/>
        </a:spcBef>
        <a:spcAft>
          <a:spcPct val="0"/>
        </a:spcAft>
        <a:defRPr sz="5000">
          <a:solidFill>
            <a:schemeClr val="tx1"/>
          </a:solidFill>
          <a:latin typeface="Arial" charset="0"/>
          <a:ea typeface="ヒラギノ角ゴ ProN W3" charset="0"/>
          <a:cs typeface="ヒラギノ角ゴ ProN W3" charset="0"/>
          <a:sym typeface="Arial" charset="0"/>
        </a:defRPr>
      </a:lvl7pPr>
      <a:lvl8pPr marL="576072" algn="ctr" rtl="0" fontAlgn="base">
        <a:spcBef>
          <a:spcPct val="0"/>
        </a:spcBef>
        <a:spcAft>
          <a:spcPct val="0"/>
        </a:spcAft>
        <a:defRPr sz="5000">
          <a:solidFill>
            <a:schemeClr val="tx1"/>
          </a:solidFill>
          <a:latin typeface="Arial" charset="0"/>
          <a:ea typeface="ヒラギノ角ゴ ProN W3" charset="0"/>
          <a:cs typeface="ヒラギノ角ゴ ProN W3" charset="0"/>
          <a:sym typeface="Arial" charset="0"/>
        </a:defRPr>
      </a:lvl8pPr>
      <a:lvl9pPr marL="768096" algn="ctr" rtl="0" fontAlgn="base">
        <a:spcBef>
          <a:spcPct val="0"/>
        </a:spcBef>
        <a:spcAft>
          <a:spcPct val="0"/>
        </a:spcAft>
        <a:defRPr sz="5000">
          <a:solidFill>
            <a:schemeClr val="tx1"/>
          </a:solidFill>
          <a:latin typeface="Arial" charset="0"/>
          <a:ea typeface="ヒラギノ角ゴ ProN W3" charset="0"/>
          <a:cs typeface="ヒラギノ角ゴ ProN W3" charset="0"/>
          <a:sym typeface="Arial" charset="0"/>
        </a:defRPr>
      </a:lvl9pPr>
    </p:titleStyle>
    <p:bodyStyle>
      <a:lvl1pPr marL="142875" indent="-142875" algn="ctr" rtl="0" eaLnBrk="0" fontAlgn="base" hangingPunct="0">
        <a:spcBef>
          <a:spcPct val="0"/>
        </a:spcBef>
        <a:spcAft>
          <a:spcPct val="0"/>
        </a:spcAft>
        <a:defRPr sz="2100">
          <a:solidFill>
            <a:schemeClr val="tx1"/>
          </a:solidFill>
          <a:latin typeface="+mn-lt"/>
          <a:ea typeface="+mn-ea"/>
          <a:cs typeface="+mn-cs"/>
          <a:sym typeface="Arial" pitchFamily="34" charset="0"/>
        </a:defRPr>
      </a:lvl1pPr>
      <a:lvl2pPr marL="311150" indent="-119063" algn="ctr" rtl="0" eaLnBrk="0" fontAlgn="base" hangingPunct="0">
        <a:spcBef>
          <a:spcPct val="0"/>
        </a:spcBef>
        <a:spcAft>
          <a:spcPct val="0"/>
        </a:spcAft>
        <a:defRPr sz="2100">
          <a:solidFill>
            <a:schemeClr val="tx1"/>
          </a:solidFill>
          <a:latin typeface="+mn-lt"/>
          <a:ea typeface="+mn-ea"/>
          <a:cs typeface="+mn-cs"/>
          <a:sym typeface="Arial" pitchFamily="34" charset="0"/>
        </a:defRPr>
      </a:lvl2pPr>
      <a:lvl3pPr marL="479425" indent="-95250" algn="ctr" rtl="0" eaLnBrk="0" fontAlgn="base" hangingPunct="0">
        <a:spcBef>
          <a:spcPct val="0"/>
        </a:spcBef>
        <a:spcAft>
          <a:spcPct val="0"/>
        </a:spcAft>
        <a:defRPr sz="2100">
          <a:solidFill>
            <a:schemeClr val="tx1"/>
          </a:solidFill>
          <a:latin typeface="+mn-lt"/>
          <a:ea typeface="+mn-ea"/>
          <a:cs typeface="+mn-cs"/>
          <a:sym typeface="Arial" pitchFamily="34" charset="0"/>
        </a:defRPr>
      </a:lvl3pPr>
      <a:lvl4pPr marL="671513" indent="-95250" algn="ctr" rtl="0" eaLnBrk="0" fontAlgn="base" hangingPunct="0">
        <a:spcBef>
          <a:spcPct val="0"/>
        </a:spcBef>
        <a:spcAft>
          <a:spcPct val="0"/>
        </a:spcAft>
        <a:defRPr sz="2100">
          <a:solidFill>
            <a:schemeClr val="tx1"/>
          </a:solidFill>
          <a:latin typeface="+mn-lt"/>
          <a:ea typeface="+mn-ea"/>
          <a:cs typeface="+mn-cs"/>
          <a:sym typeface="Arial" pitchFamily="34" charset="0"/>
        </a:defRPr>
      </a:lvl4pPr>
      <a:lvl5pPr marL="863600" indent="-95250" algn="ctr" rtl="0" eaLnBrk="0" fontAlgn="base" hangingPunct="0">
        <a:spcBef>
          <a:spcPct val="0"/>
        </a:spcBef>
        <a:spcAft>
          <a:spcPct val="0"/>
        </a:spcAft>
        <a:defRPr sz="2100">
          <a:solidFill>
            <a:schemeClr val="tx1"/>
          </a:solidFill>
          <a:latin typeface="+mn-lt"/>
          <a:ea typeface="+mn-ea"/>
          <a:cs typeface="+mn-cs"/>
          <a:sym typeface="Arial" pitchFamily="34" charset="0"/>
        </a:defRPr>
      </a:lvl5pPr>
      <a:lvl6pPr marL="192024" algn="ctr" rtl="0" fontAlgn="base">
        <a:spcBef>
          <a:spcPct val="0"/>
        </a:spcBef>
        <a:spcAft>
          <a:spcPct val="0"/>
        </a:spcAft>
        <a:defRPr sz="2100">
          <a:solidFill>
            <a:schemeClr val="tx1"/>
          </a:solidFill>
          <a:latin typeface="+mn-lt"/>
          <a:ea typeface="+mn-ea"/>
          <a:cs typeface="+mn-cs"/>
          <a:sym typeface="Arial" charset="0"/>
        </a:defRPr>
      </a:lvl6pPr>
      <a:lvl7pPr marL="384048" algn="ctr" rtl="0" fontAlgn="base">
        <a:spcBef>
          <a:spcPct val="0"/>
        </a:spcBef>
        <a:spcAft>
          <a:spcPct val="0"/>
        </a:spcAft>
        <a:defRPr sz="2100">
          <a:solidFill>
            <a:schemeClr val="tx1"/>
          </a:solidFill>
          <a:latin typeface="+mn-lt"/>
          <a:ea typeface="+mn-ea"/>
          <a:cs typeface="+mn-cs"/>
          <a:sym typeface="Arial" charset="0"/>
        </a:defRPr>
      </a:lvl7pPr>
      <a:lvl8pPr marL="576072" algn="ctr" rtl="0" fontAlgn="base">
        <a:spcBef>
          <a:spcPct val="0"/>
        </a:spcBef>
        <a:spcAft>
          <a:spcPct val="0"/>
        </a:spcAft>
        <a:defRPr sz="2100">
          <a:solidFill>
            <a:schemeClr val="tx1"/>
          </a:solidFill>
          <a:latin typeface="+mn-lt"/>
          <a:ea typeface="+mn-ea"/>
          <a:cs typeface="+mn-cs"/>
          <a:sym typeface="Arial" charset="0"/>
        </a:defRPr>
      </a:lvl8pPr>
      <a:lvl9pPr marL="768096" algn="ctr" rtl="0" fontAlgn="base">
        <a:spcBef>
          <a:spcPct val="0"/>
        </a:spcBef>
        <a:spcAft>
          <a:spcPct val="0"/>
        </a:spcAft>
        <a:defRPr sz="2100">
          <a:solidFill>
            <a:schemeClr val="tx1"/>
          </a:solidFill>
          <a:latin typeface="+mn-lt"/>
          <a:ea typeface="+mn-ea"/>
          <a:cs typeface="+mn-cs"/>
          <a:sym typeface="Arial" charset="0"/>
        </a:defRPr>
      </a:lvl9pPr>
    </p:bodyStyle>
    <p:otherStyle>
      <a:defPPr>
        <a:defRPr lang="en-US"/>
      </a:defPPr>
      <a:lvl1pPr marL="0" algn="l" defTabSz="384048" rtl="0" eaLnBrk="1" latinLnBrk="0" hangingPunct="1">
        <a:defRPr sz="800" kern="1200">
          <a:solidFill>
            <a:schemeClr val="tx1"/>
          </a:solidFill>
          <a:latin typeface="+mn-lt"/>
          <a:ea typeface="+mn-ea"/>
          <a:cs typeface="+mn-cs"/>
        </a:defRPr>
      </a:lvl1pPr>
      <a:lvl2pPr marL="192024" algn="l" defTabSz="384048" rtl="0" eaLnBrk="1" latinLnBrk="0" hangingPunct="1">
        <a:defRPr sz="800" kern="1200">
          <a:solidFill>
            <a:schemeClr val="tx1"/>
          </a:solidFill>
          <a:latin typeface="+mn-lt"/>
          <a:ea typeface="+mn-ea"/>
          <a:cs typeface="+mn-cs"/>
        </a:defRPr>
      </a:lvl2pPr>
      <a:lvl3pPr marL="384048" algn="l" defTabSz="384048" rtl="0" eaLnBrk="1" latinLnBrk="0" hangingPunct="1">
        <a:defRPr sz="800" kern="1200">
          <a:solidFill>
            <a:schemeClr val="tx1"/>
          </a:solidFill>
          <a:latin typeface="+mn-lt"/>
          <a:ea typeface="+mn-ea"/>
          <a:cs typeface="+mn-cs"/>
        </a:defRPr>
      </a:lvl3pPr>
      <a:lvl4pPr marL="576072" algn="l" defTabSz="384048" rtl="0" eaLnBrk="1" latinLnBrk="0" hangingPunct="1">
        <a:defRPr sz="800" kern="1200">
          <a:solidFill>
            <a:schemeClr val="tx1"/>
          </a:solidFill>
          <a:latin typeface="+mn-lt"/>
          <a:ea typeface="+mn-ea"/>
          <a:cs typeface="+mn-cs"/>
        </a:defRPr>
      </a:lvl4pPr>
      <a:lvl5pPr marL="768096" algn="l" defTabSz="384048" rtl="0" eaLnBrk="1" latinLnBrk="0" hangingPunct="1">
        <a:defRPr sz="800" kern="1200">
          <a:solidFill>
            <a:schemeClr val="tx1"/>
          </a:solidFill>
          <a:latin typeface="+mn-lt"/>
          <a:ea typeface="+mn-ea"/>
          <a:cs typeface="+mn-cs"/>
        </a:defRPr>
      </a:lvl5pPr>
      <a:lvl6pPr marL="960120" algn="l" defTabSz="384048" rtl="0" eaLnBrk="1" latinLnBrk="0" hangingPunct="1">
        <a:defRPr sz="800" kern="1200">
          <a:solidFill>
            <a:schemeClr val="tx1"/>
          </a:solidFill>
          <a:latin typeface="+mn-lt"/>
          <a:ea typeface="+mn-ea"/>
          <a:cs typeface="+mn-cs"/>
        </a:defRPr>
      </a:lvl6pPr>
      <a:lvl7pPr marL="1152144" algn="l" defTabSz="384048" rtl="0" eaLnBrk="1" latinLnBrk="0" hangingPunct="1">
        <a:defRPr sz="800" kern="1200">
          <a:solidFill>
            <a:schemeClr val="tx1"/>
          </a:solidFill>
          <a:latin typeface="+mn-lt"/>
          <a:ea typeface="+mn-ea"/>
          <a:cs typeface="+mn-cs"/>
        </a:defRPr>
      </a:lvl7pPr>
      <a:lvl8pPr marL="1344168" algn="l" defTabSz="384048" rtl="0" eaLnBrk="1" latinLnBrk="0" hangingPunct="1">
        <a:defRPr sz="800" kern="1200">
          <a:solidFill>
            <a:schemeClr val="tx1"/>
          </a:solidFill>
          <a:latin typeface="+mn-lt"/>
          <a:ea typeface="+mn-ea"/>
          <a:cs typeface="+mn-cs"/>
        </a:defRPr>
      </a:lvl8pPr>
      <a:lvl9pPr marL="1536192" algn="l" defTabSz="38404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257300"/>
            <a:ext cx="8839200" cy="1936750"/>
          </a:xfrm>
        </p:spPr>
        <p:txBody>
          <a:bodyPr/>
          <a:lstStyle/>
          <a:p>
            <a:r>
              <a:rPr lang="en-US" sz="4800" b="1" dirty="0" smtClean="0"/>
              <a:t>Local Options for</a:t>
            </a:r>
            <a:br>
              <a:rPr lang="en-US" sz="4800" b="1" dirty="0" smtClean="0"/>
            </a:br>
            <a:r>
              <a:rPr lang="en-US" sz="4800" b="1" dirty="0" smtClean="0"/>
              <a:t> Above Code Programs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0"/>
            <a:ext cx="8686800" cy="4876800"/>
          </a:xfrm>
        </p:spPr>
        <p:txBody>
          <a:bodyPr anchor="t"/>
          <a:lstStyle/>
          <a:p>
            <a:pPr lvl="1" algn="l"/>
            <a:r>
              <a:rPr lang="en-US" sz="1800" dirty="0">
                <a:latin typeface="+mn-lt"/>
              </a:rPr>
              <a:t/>
            </a:r>
            <a:br>
              <a:rPr lang="en-US" sz="1800" dirty="0">
                <a:latin typeface="+mn-lt"/>
              </a:rPr>
            </a:br>
            <a:r>
              <a:rPr lang="en-US" sz="1800" dirty="0" smtClean="0">
                <a:sym typeface="Symbol"/>
              </a:rPr>
              <a:t>  </a:t>
            </a:r>
            <a:r>
              <a:rPr lang="en-US" sz="2000" b="1" dirty="0" smtClean="0">
                <a:latin typeface="+mn-lt"/>
              </a:rPr>
              <a:t>Building </a:t>
            </a:r>
            <a:r>
              <a:rPr lang="en-US" sz="2000" b="1" dirty="0">
                <a:latin typeface="+mn-lt"/>
              </a:rPr>
              <a:t>Materials:</a:t>
            </a:r>
            <a:r>
              <a:rPr lang="en-US" sz="2000" dirty="0">
                <a:latin typeface="+mn-lt"/>
              </a:rPr>
              <a:t> </a:t>
            </a:r>
            <a:r>
              <a:rPr lang="en-US" sz="2000" dirty="0" smtClean="0">
                <a:latin typeface="+mn-lt"/>
              </a:rPr>
              <a:t/>
            </a:r>
            <a:br>
              <a:rPr lang="en-US" sz="2000" dirty="0" smtClean="0">
                <a:latin typeface="+mn-lt"/>
              </a:rPr>
            </a:br>
            <a:r>
              <a:rPr lang="en-US" sz="2000" dirty="0">
                <a:latin typeface="+mn-lt"/>
              </a:rPr>
              <a:t> </a:t>
            </a:r>
            <a:r>
              <a:rPr lang="en-US" sz="2000" dirty="0" smtClean="0">
                <a:latin typeface="+mn-lt"/>
              </a:rPr>
              <a:t>  The </a:t>
            </a:r>
            <a:r>
              <a:rPr lang="en-US" sz="2000" dirty="0">
                <a:latin typeface="+mn-lt"/>
              </a:rPr>
              <a:t>types of materials that builders choose and the way they </a:t>
            </a:r>
            <a:r>
              <a:rPr lang="en-US" sz="2000" dirty="0" smtClean="0">
                <a:latin typeface="+mn-lt"/>
              </a:rPr>
              <a:t>manage</a:t>
            </a:r>
            <a:br>
              <a:rPr lang="en-US" sz="2000" dirty="0" smtClean="0">
                <a:latin typeface="+mn-lt"/>
              </a:rPr>
            </a:br>
            <a:r>
              <a:rPr lang="en-US" sz="2000" dirty="0" smtClean="0">
                <a:latin typeface="+mn-lt"/>
              </a:rPr>
              <a:t>   them during </a:t>
            </a:r>
            <a:r>
              <a:rPr lang="en-US" sz="2000" dirty="0">
                <a:latin typeface="+mn-lt"/>
              </a:rPr>
              <a:t>construction can affect a home’s indoor air quality. Builders </a:t>
            </a:r>
            <a:r>
              <a:rPr lang="en-US" sz="2000" dirty="0" smtClean="0">
                <a:latin typeface="+mn-lt"/>
              </a:rPr>
              <a:t/>
            </a:r>
            <a:br>
              <a:rPr lang="en-US" sz="2000" dirty="0" smtClean="0">
                <a:latin typeface="+mn-lt"/>
              </a:rPr>
            </a:br>
            <a:r>
              <a:rPr lang="en-US" sz="2000" dirty="0" smtClean="0">
                <a:latin typeface="+mn-lt"/>
              </a:rPr>
              <a:t>   following the </a:t>
            </a:r>
            <a:r>
              <a:rPr lang="en-US" sz="2000" dirty="0">
                <a:latin typeface="+mn-lt"/>
              </a:rPr>
              <a:t>Indoor airPLUS specifications reduce sources of pollutants </a:t>
            </a:r>
            <a:r>
              <a:rPr lang="en-US" sz="2000" dirty="0" smtClean="0">
                <a:latin typeface="+mn-lt"/>
              </a:rPr>
              <a:t>by</a:t>
            </a:r>
            <a:br>
              <a:rPr lang="en-US" sz="2000" dirty="0" smtClean="0">
                <a:latin typeface="+mn-lt"/>
              </a:rPr>
            </a:br>
            <a:r>
              <a:rPr lang="en-US" sz="2000" dirty="0" smtClean="0">
                <a:latin typeface="+mn-lt"/>
              </a:rPr>
              <a:t>   </a:t>
            </a:r>
            <a:r>
              <a:rPr lang="en-US" sz="2000" dirty="0">
                <a:latin typeface="+mn-lt"/>
              </a:rPr>
              <a:t>protecting materials stored on-site from weather damage, using </a:t>
            </a:r>
            <a:r>
              <a:rPr lang="en-US" sz="2000" dirty="0" smtClean="0">
                <a:latin typeface="+mn-lt"/>
              </a:rPr>
              <a:t>materials</a:t>
            </a:r>
            <a:br>
              <a:rPr lang="en-US" sz="2000" dirty="0" smtClean="0">
                <a:latin typeface="+mn-lt"/>
              </a:rPr>
            </a:br>
            <a:r>
              <a:rPr lang="en-US" sz="2000" dirty="0" smtClean="0">
                <a:latin typeface="+mn-lt"/>
              </a:rPr>
              <a:t>   </a:t>
            </a:r>
            <a:r>
              <a:rPr lang="en-US" sz="2000" dirty="0">
                <a:latin typeface="+mn-lt"/>
              </a:rPr>
              <a:t>with reduced chemical content, and ventilating homes prior to move-in </a:t>
            </a:r>
            <a:r>
              <a:rPr lang="en-US" sz="2000" dirty="0" smtClean="0">
                <a:latin typeface="+mn-lt"/>
              </a:rPr>
              <a:t>to</a:t>
            </a:r>
            <a:br>
              <a:rPr lang="en-US" sz="2000" dirty="0" smtClean="0">
                <a:latin typeface="+mn-lt"/>
              </a:rPr>
            </a:br>
            <a:r>
              <a:rPr lang="en-US" sz="2000" dirty="0" smtClean="0">
                <a:latin typeface="+mn-lt"/>
              </a:rPr>
              <a:t>   </a:t>
            </a:r>
            <a:r>
              <a:rPr lang="en-US" sz="2000" dirty="0">
                <a:latin typeface="+mn-lt"/>
              </a:rPr>
              <a:t>help improve indoor air quality</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a:sym typeface="Symbol"/>
              </a:rPr>
              <a:t> </a:t>
            </a:r>
            <a:r>
              <a:rPr lang="en-US" sz="2000" dirty="0" smtClean="0">
                <a:sym typeface="Symbol"/>
              </a:rPr>
              <a:t> </a:t>
            </a:r>
            <a:r>
              <a:rPr lang="en-US" sz="2000" b="1" dirty="0" smtClean="0"/>
              <a:t>ENERGY STAR:</a:t>
            </a:r>
            <a:br>
              <a:rPr lang="en-US" sz="2000" b="1" dirty="0" smtClean="0"/>
            </a:br>
            <a:r>
              <a:rPr lang="en-US" sz="2000" b="1" dirty="0"/>
              <a:t> </a:t>
            </a:r>
            <a:r>
              <a:rPr lang="en-US" sz="2000" b="1" dirty="0" smtClean="0"/>
              <a:t> </a:t>
            </a:r>
            <a:r>
              <a:rPr lang="en-US" sz="2000" dirty="0" smtClean="0"/>
              <a:t>  Only </a:t>
            </a:r>
            <a:r>
              <a:rPr lang="en-US" sz="2000" dirty="0"/>
              <a:t>ENERGY STAR qualified homes are eligible to earn the </a:t>
            </a:r>
            <a:r>
              <a:rPr lang="en-US" sz="2000" dirty="0" smtClean="0"/>
              <a:t>Indoor</a:t>
            </a:r>
            <a:br>
              <a:rPr lang="en-US" sz="2000" dirty="0" smtClean="0"/>
            </a:br>
            <a:r>
              <a:rPr lang="en-US" sz="2000" dirty="0" smtClean="0"/>
              <a:t>    airPLUS </a:t>
            </a:r>
            <a:r>
              <a:rPr lang="en-US" sz="2000" dirty="0"/>
              <a:t>label</a:t>
            </a:r>
            <a:r>
              <a:rPr lang="en-US" sz="2000" dirty="0" smtClean="0"/>
              <a:t>.</a:t>
            </a:r>
            <a:br>
              <a:rPr lang="en-US" sz="2000" dirty="0" smtClean="0"/>
            </a:br>
            <a:r>
              <a:rPr lang="en-US" sz="2000" dirty="0"/>
              <a:t/>
            </a:r>
            <a:br>
              <a:rPr lang="en-US" sz="2000" dirty="0"/>
            </a:br>
            <a:r>
              <a:rPr lang="en-US" sz="2000" dirty="0" smtClean="0">
                <a:sym typeface="Symbol"/>
              </a:rPr>
              <a:t>  </a:t>
            </a:r>
            <a:r>
              <a:rPr lang="en-US" sz="2000" b="1" dirty="0" smtClean="0"/>
              <a:t>Third </a:t>
            </a:r>
            <a:r>
              <a:rPr lang="en-US" sz="2000" b="1" dirty="0"/>
              <a:t>party verification</a:t>
            </a:r>
            <a:r>
              <a:rPr lang="en-US" sz="2000" dirty="0">
                <a:latin typeface="+mn-lt"/>
              </a:rPr>
              <a:t/>
            </a:r>
            <a:br>
              <a:rPr lang="en-US" sz="2000" dirty="0">
                <a:latin typeface="+mn-lt"/>
              </a:rPr>
            </a:br>
            <a:endParaRPr lang="en-US" dirty="0"/>
          </a:p>
        </p:txBody>
      </p:sp>
      <p:sp>
        <p:nvSpPr>
          <p:cNvPr id="4" name="Rectangle 3"/>
          <p:cNvSpPr/>
          <p:nvPr/>
        </p:nvSpPr>
        <p:spPr>
          <a:xfrm>
            <a:off x="228600" y="24046"/>
            <a:ext cx="8839200" cy="461665"/>
          </a:xfrm>
          <a:prstGeom prst="rect">
            <a:avLst/>
          </a:prstGeom>
        </p:spPr>
        <p:txBody>
          <a:bodyPr wrap="square">
            <a:spAutoFit/>
          </a:bodyPr>
          <a:lstStyle/>
          <a:p>
            <a:r>
              <a:rPr lang="en-US" dirty="0">
                <a:solidFill>
                  <a:schemeClr val="accent1"/>
                </a:solidFill>
              </a:rPr>
              <a:t>airPLUS FEATURES AND BENEFITS</a:t>
            </a:r>
          </a:p>
        </p:txBody>
      </p:sp>
    </p:spTree>
    <p:extLst>
      <p:ext uri="{BB962C8B-B14F-4D97-AF65-F5344CB8AC3E}">
        <p14:creationId xmlns="" xmlns:p14="http://schemas.microsoft.com/office/powerpoint/2010/main" val="982532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66900"/>
            <a:ext cx="7358063" cy="1936750"/>
          </a:xfrm>
        </p:spPr>
        <p:txBody>
          <a:bodyPr/>
          <a:lstStyle/>
          <a:p>
            <a:r>
              <a:rPr lang="en-US" dirty="0" smtClean="0"/>
              <a:t/>
            </a:r>
            <a:br>
              <a:rPr lang="en-US" dirty="0" smtClean="0"/>
            </a:br>
            <a:r>
              <a:rPr lang="en-US" b="1" dirty="0" err="1" smtClean="0"/>
              <a:t>WaterSense</a:t>
            </a:r>
            <a:r>
              <a:rPr lang="en-US" dirty="0" smtClean="0"/>
              <a:t/>
            </a:r>
            <a:br>
              <a:rPr lang="en-US" dirty="0" smtClean="0"/>
            </a:br>
            <a:r>
              <a:rPr lang="en-US" b="1" dirty="0">
                <a:sym typeface="Symbol"/>
              </a:rPr>
              <a:t></a:t>
            </a:r>
            <a:r>
              <a:rPr lang="en-US" dirty="0" smtClean="0"/>
              <a:t/>
            </a:r>
            <a:br>
              <a:rPr lang="en-US" dirty="0" smtClean="0"/>
            </a:br>
            <a:r>
              <a:rPr lang="en-US" sz="4400" dirty="0" smtClean="0"/>
              <a:t>Key Features and Benefits</a:t>
            </a:r>
            <a:endParaRPr lang="en-US" sz="4800" dirty="0"/>
          </a:p>
        </p:txBody>
      </p:sp>
      <p:pic>
        <p:nvPicPr>
          <p:cNvPr id="2050" name="Picture 2" descr="C:\Users\CHerbert\Desktop\watersense_logo.png"/>
          <p:cNvPicPr>
            <a:picLocks noChangeAspect="1" noChangeArrowheads="1"/>
          </p:cNvPicPr>
          <p:nvPr/>
        </p:nvPicPr>
        <p:blipFill>
          <a:blip r:embed="rId2"/>
          <a:srcRect/>
          <a:stretch>
            <a:fillRect/>
          </a:stretch>
        </p:blipFill>
        <p:spPr bwMode="auto">
          <a:xfrm>
            <a:off x="515938" y="1360488"/>
            <a:ext cx="1465262" cy="1449674"/>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00100"/>
            <a:ext cx="6934200" cy="3810000"/>
          </a:xfrm>
        </p:spPr>
        <p:txBody>
          <a:bodyPr anchor="t"/>
          <a:lstStyle/>
          <a:p>
            <a:pPr lvl="0" algn="just"/>
            <a:r>
              <a:rPr lang="en-US" sz="1200" dirty="0" smtClean="0">
                <a:latin typeface="+mn-lt"/>
              </a:rPr>
              <a:t/>
            </a:r>
            <a:br>
              <a:rPr lang="en-US" sz="1200" dirty="0" smtClean="0">
                <a:latin typeface="+mn-lt"/>
              </a:rPr>
            </a:br>
            <a:r>
              <a:rPr lang="en-US" sz="2400" dirty="0" smtClean="0">
                <a:latin typeface="+mn-lt"/>
              </a:rPr>
              <a:t>WaterSense </a:t>
            </a:r>
            <a:r>
              <a:rPr lang="en-US" sz="2400" dirty="0">
                <a:latin typeface="+mn-lt"/>
              </a:rPr>
              <a:t>is a partnership program sponsored by the U.S. Environmental Protection Agency that seeks to protect the future of our nation’s water supply by offering people a simple way to use less water. WaterSense labeled homes not only feature quality products and workmanship, they are designed to use 20 percent less water than the average new home. Living in a house that has earned the WaterSense label allows you to do more using less water and feel good about preserving water for future generations</a:t>
            </a:r>
            <a:r>
              <a:rPr lang="en-US" sz="2400" dirty="0" smtClean="0">
                <a:latin typeface="+mn-lt"/>
              </a:rPr>
              <a:t>.</a:t>
            </a:r>
            <a:br>
              <a:rPr lang="en-US" sz="2400" dirty="0" smtClean="0">
                <a:latin typeface="+mn-lt"/>
              </a:rPr>
            </a:br>
            <a:r>
              <a:rPr lang="en-US" sz="1400" dirty="0">
                <a:latin typeface="+mn-lt"/>
              </a:rPr>
              <a:t/>
            </a:r>
            <a:br>
              <a:rPr lang="en-US" sz="1400" dirty="0">
                <a:latin typeface="+mn-lt"/>
              </a:rPr>
            </a:br>
            <a:r>
              <a:rPr lang="en-US" sz="1400" dirty="0" smtClean="0">
                <a:latin typeface="+mn-lt"/>
              </a:rPr>
              <a:t/>
            </a:r>
            <a:br>
              <a:rPr lang="en-US" sz="1400" dirty="0" smtClean="0">
                <a:latin typeface="+mn-lt"/>
              </a:rPr>
            </a:br>
            <a:r>
              <a:rPr lang="en-US" sz="1400" dirty="0">
                <a:latin typeface="+mn-lt"/>
              </a:rPr>
              <a:t/>
            </a:r>
            <a:br>
              <a:rPr lang="en-US" sz="1400" dirty="0">
                <a:latin typeface="+mn-lt"/>
              </a:rPr>
            </a:br>
            <a:r>
              <a:rPr lang="en-US" sz="1400" dirty="0" smtClean="0">
                <a:latin typeface="+mn-lt"/>
              </a:rPr>
              <a:t/>
            </a:r>
            <a:br>
              <a:rPr lang="en-US" sz="1400" dirty="0" smtClean="0">
                <a:latin typeface="+mn-lt"/>
              </a:rPr>
            </a:br>
            <a:r>
              <a:rPr lang="en-US" sz="1200" dirty="0">
                <a:latin typeface="+mn-lt"/>
              </a:rPr>
              <a:t/>
            </a:r>
            <a:br>
              <a:rPr lang="en-US" sz="1200" dirty="0">
                <a:latin typeface="+mn-lt"/>
              </a:rPr>
            </a:br>
            <a:endParaRPr lang="en-US" dirty="0"/>
          </a:p>
        </p:txBody>
      </p:sp>
      <p:sp>
        <p:nvSpPr>
          <p:cNvPr id="4" name="Rectangle 3"/>
          <p:cNvSpPr/>
          <p:nvPr/>
        </p:nvSpPr>
        <p:spPr>
          <a:xfrm>
            <a:off x="228600" y="24046"/>
            <a:ext cx="8839200" cy="461665"/>
          </a:xfrm>
          <a:prstGeom prst="rect">
            <a:avLst/>
          </a:prstGeom>
        </p:spPr>
        <p:txBody>
          <a:bodyPr wrap="square">
            <a:spAutoFit/>
          </a:bodyPr>
          <a:lstStyle/>
          <a:p>
            <a:r>
              <a:rPr lang="en-US" dirty="0" smtClean="0">
                <a:solidFill>
                  <a:schemeClr val="accent1"/>
                </a:solidFill>
              </a:rPr>
              <a:t>WATERSENSE FEATURES </a:t>
            </a:r>
            <a:r>
              <a:rPr lang="en-US" dirty="0">
                <a:solidFill>
                  <a:schemeClr val="accent1"/>
                </a:solidFill>
              </a:rPr>
              <a:t>AND BENEFITS</a:t>
            </a:r>
          </a:p>
        </p:txBody>
      </p:sp>
    </p:spTree>
    <p:extLst>
      <p:ext uri="{BB962C8B-B14F-4D97-AF65-F5344CB8AC3E}">
        <p14:creationId xmlns="" xmlns:p14="http://schemas.microsoft.com/office/powerpoint/2010/main" val="39055409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
            <a:ext cx="8153400" cy="4724400"/>
          </a:xfrm>
        </p:spPr>
        <p:txBody>
          <a:bodyPr anchor="t"/>
          <a:lstStyle/>
          <a:p>
            <a:pPr lvl="0" algn="l">
              <a:tabLst>
                <a:tab pos="285750" algn="ctr"/>
              </a:tabLst>
            </a:pPr>
            <a:r>
              <a:rPr lang="en-US" sz="2000" dirty="0" smtClean="0">
                <a:latin typeface="+mn-lt"/>
              </a:rPr>
              <a:t/>
            </a:r>
            <a:br>
              <a:rPr lang="en-US" sz="2000" dirty="0" smtClean="0">
                <a:latin typeface="+mn-lt"/>
              </a:rPr>
            </a:br>
            <a:r>
              <a:rPr lang="en-US" sz="2000" dirty="0" smtClean="0">
                <a:latin typeface="+mn-lt"/>
                <a:sym typeface="Symbol"/>
              </a:rPr>
              <a:t>  </a:t>
            </a:r>
            <a:r>
              <a:rPr lang="en-US" sz="2000" b="1" dirty="0" smtClean="0">
                <a:latin typeface="+mn-lt"/>
              </a:rPr>
              <a:t>Hot Water—When You Need It </a:t>
            </a:r>
            <a:br>
              <a:rPr lang="en-US" sz="2000" b="1" dirty="0" smtClean="0">
                <a:latin typeface="+mn-lt"/>
              </a:rPr>
            </a:br>
            <a:r>
              <a:rPr lang="en-US" sz="2000" b="1" dirty="0">
                <a:latin typeface="+mn-lt"/>
              </a:rPr>
              <a:t/>
            </a:r>
            <a:br>
              <a:rPr lang="en-US" sz="2000" b="1" dirty="0">
                <a:latin typeface="+mn-lt"/>
              </a:rPr>
            </a:br>
            <a:r>
              <a:rPr lang="en-US" sz="2000" b="1" dirty="0">
                <a:latin typeface="+mn-lt"/>
              </a:rPr>
              <a:t>	 </a:t>
            </a:r>
            <a:r>
              <a:rPr lang="en-US" sz="2000" b="1" dirty="0" smtClean="0">
                <a:latin typeface="+mn-lt"/>
              </a:rPr>
              <a:t>   </a:t>
            </a:r>
            <a:r>
              <a:rPr lang="en-US" sz="2000" dirty="0" smtClean="0">
                <a:latin typeface="+mn-lt"/>
              </a:rPr>
              <a:t>Efficient hot water delivery systems are designed to bring you</a:t>
            </a:r>
            <a:br>
              <a:rPr lang="en-US" sz="2000" dirty="0" smtClean="0">
                <a:latin typeface="+mn-lt"/>
              </a:rPr>
            </a:br>
            <a:r>
              <a:rPr lang="en-US" sz="2000" dirty="0" smtClean="0">
                <a:latin typeface="+mn-lt"/>
              </a:rPr>
              <a:t>    hot water faster, so you don’t waste water—or energy—while</a:t>
            </a:r>
            <a:br>
              <a:rPr lang="en-US" sz="2000" dirty="0" smtClean="0">
                <a:latin typeface="+mn-lt"/>
              </a:rPr>
            </a:br>
            <a:r>
              <a:rPr lang="en-US" sz="2000" dirty="0" smtClean="0">
                <a:latin typeface="+mn-lt"/>
              </a:rPr>
              <a:t>    you’re waiting for a hot tub or scrub. With this feature alone, you</a:t>
            </a:r>
            <a:br>
              <a:rPr lang="en-US" sz="2000" dirty="0" smtClean="0">
                <a:latin typeface="+mn-lt"/>
              </a:rPr>
            </a:br>
            <a:r>
              <a:rPr lang="en-US" sz="2000" dirty="0" smtClean="0">
                <a:latin typeface="+mn-lt"/>
              </a:rPr>
              <a:t>    can save enough electricity to power your television for a whole</a:t>
            </a:r>
            <a:br>
              <a:rPr lang="en-US" sz="2000" dirty="0" smtClean="0">
                <a:latin typeface="+mn-lt"/>
              </a:rPr>
            </a:br>
            <a:r>
              <a:rPr lang="en-US" sz="2000" dirty="0" smtClean="0">
                <a:latin typeface="+mn-lt"/>
              </a:rPr>
              <a:t>    year.</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sym typeface="Symbol"/>
              </a:rPr>
              <a:t>  </a:t>
            </a:r>
            <a:r>
              <a:rPr lang="en-US" sz="2000" b="1" dirty="0" smtClean="0">
                <a:latin typeface="+mn-lt"/>
              </a:rPr>
              <a:t>Bathroom </a:t>
            </a:r>
            <a:br>
              <a:rPr lang="en-US" sz="2000" b="1" dirty="0" smtClean="0">
                <a:latin typeface="+mn-lt"/>
              </a:rPr>
            </a:br>
            <a:r>
              <a:rPr lang="en-US" sz="2000" b="1" dirty="0">
                <a:latin typeface="+mn-lt"/>
              </a:rPr>
              <a:t/>
            </a:r>
            <a:br>
              <a:rPr lang="en-US" sz="2000" b="1" dirty="0">
                <a:latin typeface="+mn-lt"/>
              </a:rPr>
            </a:br>
            <a:r>
              <a:rPr lang="en-US" sz="2000" b="1" dirty="0" smtClean="0">
                <a:latin typeface="+mn-lt"/>
              </a:rPr>
              <a:t>	    </a:t>
            </a:r>
            <a:r>
              <a:rPr lang="en-US" sz="2000" dirty="0" smtClean="0">
                <a:latin typeface="+mn-lt"/>
              </a:rPr>
              <a:t>You can have a luxurious bathroom with Water­Sense labeled </a:t>
            </a:r>
            <a:br>
              <a:rPr lang="en-US" sz="2000" dirty="0" smtClean="0">
                <a:latin typeface="+mn-lt"/>
              </a:rPr>
            </a:br>
            <a:r>
              <a:rPr lang="en-US" sz="2000" dirty="0" smtClean="0">
                <a:latin typeface="+mn-lt"/>
              </a:rPr>
              <a:t>    plumbing fixtures that have been independently certified to perform</a:t>
            </a:r>
            <a:br>
              <a:rPr lang="en-US" sz="2000" dirty="0" smtClean="0">
                <a:latin typeface="+mn-lt"/>
              </a:rPr>
            </a:br>
            <a:r>
              <a:rPr lang="en-US" sz="2000" dirty="0" smtClean="0">
                <a:latin typeface="+mn-lt"/>
              </a:rPr>
              <a:t>    well and save nearly 5,000 gallons of water per year compared to </a:t>
            </a:r>
            <a:br>
              <a:rPr lang="en-US" sz="2000" dirty="0" smtClean="0">
                <a:latin typeface="+mn-lt"/>
              </a:rPr>
            </a:br>
            <a:r>
              <a:rPr lang="en-US" sz="2000" dirty="0" smtClean="0">
                <a:latin typeface="+mn-lt"/>
              </a:rPr>
              <a:t>    the average new home’s bathroom.</a:t>
            </a:r>
            <a:br>
              <a:rPr lang="en-US" sz="2000" dirty="0" smtClean="0">
                <a:latin typeface="+mn-lt"/>
              </a:rPr>
            </a:br>
            <a:endParaRPr lang="en-US" sz="2000" dirty="0">
              <a:latin typeface="+mn-lt"/>
            </a:endParaRPr>
          </a:p>
        </p:txBody>
      </p:sp>
      <p:sp>
        <p:nvSpPr>
          <p:cNvPr id="4" name="Rectangle 3"/>
          <p:cNvSpPr/>
          <p:nvPr/>
        </p:nvSpPr>
        <p:spPr>
          <a:xfrm>
            <a:off x="228600" y="24046"/>
            <a:ext cx="8839200" cy="461665"/>
          </a:xfrm>
          <a:prstGeom prst="rect">
            <a:avLst/>
          </a:prstGeom>
        </p:spPr>
        <p:txBody>
          <a:bodyPr wrap="square">
            <a:spAutoFit/>
          </a:bodyPr>
          <a:lstStyle/>
          <a:p>
            <a:r>
              <a:rPr lang="en-US" dirty="0">
                <a:solidFill>
                  <a:schemeClr val="accent1"/>
                </a:solidFill>
              </a:rPr>
              <a:t>WATERSENSE FEATURES AND BENEFITS</a:t>
            </a:r>
          </a:p>
        </p:txBody>
      </p:sp>
    </p:spTree>
    <p:extLst>
      <p:ext uri="{BB962C8B-B14F-4D97-AF65-F5344CB8AC3E}">
        <p14:creationId xmlns="" xmlns:p14="http://schemas.microsoft.com/office/powerpoint/2010/main" val="2066168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9100"/>
            <a:ext cx="8686800" cy="5029200"/>
          </a:xfrm>
        </p:spPr>
        <p:txBody>
          <a:bodyPr anchor="t"/>
          <a:lstStyle/>
          <a:p>
            <a:pPr marL="230188" lvl="0" algn="l"/>
            <a:r>
              <a:rPr lang="en-US" sz="2000" dirty="0" smtClean="0">
                <a:latin typeface="+mn-lt"/>
              </a:rPr>
              <a:t/>
            </a:r>
            <a:br>
              <a:rPr lang="en-US" sz="2000" dirty="0" smtClean="0">
                <a:latin typeface="+mn-lt"/>
              </a:rPr>
            </a:br>
            <a:r>
              <a:rPr lang="en-US" sz="2000" dirty="0" smtClean="0">
                <a:latin typeface="+mn-lt"/>
                <a:sym typeface="Symbol"/>
              </a:rPr>
              <a:t>  </a:t>
            </a:r>
            <a:r>
              <a:rPr lang="en-US" sz="2000" b="1" dirty="0" smtClean="0">
                <a:latin typeface="+mn-lt"/>
              </a:rPr>
              <a:t>Kitchen</a:t>
            </a:r>
            <a:br>
              <a:rPr lang="en-US" sz="2000" b="1" dirty="0" smtClean="0">
                <a:latin typeface="+mn-lt"/>
              </a:rPr>
            </a:br>
            <a:r>
              <a:rPr lang="en-US" sz="2000" b="1" dirty="0" smtClean="0">
                <a:latin typeface="+mn-lt"/>
              </a:rPr>
              <a:t/>
            </a:r>
            <a:br>
              <a:rPr lang="en-US" sz="2000" b="1" dirty="0" smtClean="0">
                <a:latin typeface="+mn-lt"/>
              </a:rPr>
            </a:br>
            <a:r>
              <a:rPr lang="en-US" sz="2000" dirty="0" smtClean="0">
                <a:latin typeface="+mn-lt"/>
              </a:rPr>
              <a:t>    If a dishwasher and clothes washer are installed in your home, they will</a:t>
            </a:r>
            <a:br>
              <a:rPr lang="en-US" sz="2000" dirty="0" smtClean="0">
                <a:latin typeface="+mn-lt"/>
              </a:rPr>
            </a:br>
            <a:r>
              <a:rPr lang="en-US" sz="2000" dirty="0" smtClean="0">
                <a:latin typeface="+mn-lt"/>
              </a:rPr>
              <a:t>    be ENERGY STAR® qualified models that use less energy and water</a:t>
            </a:r>
            <a:br>
              <a:rPr lang="en-US" sz="2000" dirty="0" smtClean="0">
                <a:latin typeface="+mn-lt"/>
              </a:rPr>
            </a:br>
            <a:r>
              <a:rPr lang="en-US" sz="2000" dirty="0" smtClean="0">
                <a:latin typeface="+mn-lt"/>
              </a:rPr>
              <a:t>    while handling your toughest loads.</a:t>
            </a:r>
            <a:br>
              <a:rPr lang="en-US" sz="2000" dirty="0" smtClean="0">
                <a:latin typeface="+mn-lt"/>
              </a:rPr>
            </a:br>
            <a:r>
              <a:rPr lang="en-US" sz="2000" dirty="0" smtClean="0">
                <a:latin typeface="+mn-lt"/>
              </a:rPr>
              <a:t/>
            </a:r>
            <a:br>
              <a:rPr lang="en-US" sz="2000" dirty="0" smtClean="0">
                <a:latin typeface="+mn-lt"/>
              </a:rPr>
            </a:br>
            <a:r>
              <a:rPr lang="en-US" sz="2000" dirty="0">
                <a:latin typeface="+mn-lt"/>
                <a:sym typeface="Symbol"/>
              </a:rPr>
              <a:t> </a:t>
            </a:r>
            <a:r>
              <a:rPr lang="en-US" sz="2000" dirty="0" smtClean="0">
                <a:latin typeface="+mn-lt"/>
                <a:sym typeface="Symbol"/>
              </a:rPr>
              <a:t> </a:t>
            </a:r>
            <a:r>
              <a:rPr lang="en-US" sz="2000" b="1" dirty="0" smtClean="0">
                <a:latin typeface="+mn-lt"/>
              </a:rPr>
              <a:t>Landscaping</a:t>
            </a:r>
            <a:br>
              <a:rPr lang="en-US" sz="2000" b="1" dirty="0" smtClean="0">
                <a:latin typeface="+mn-lt"/>
              </a:rPr>
            </a:br>
            <a:r>
              <a:rPr lang="en-US" sz="2000" b="1" dirty="0">
                <a:latin typeface="+mn-lt"/>
              </a:rPr>
              <a:t/>
            </a:r>
            <a:br>
              <a:rPr lang="en-US" sz="2000" b="1" dirty="0">
                <a:latin typeface="+mn-lt"/>
              </a:rPr>
            </a:br>
            <a:r>
              <a:rPr lang="en-US" sz="2000" b="1" dirty="0" smtClean="0">
                <a:latin typeface="+mn-lt"/>
              </a:rPr>
              <a:t>    </a:t>
            </a:r>
            <a:r>
              <a:rPr lang="en-US" sz="2000" dirty="0" err="1" smtClean="0">
                <a:latin typeface="+mn-lt"/>
              </a:rPr>
              <a:t>Landscaping</a:t>
            </a:r>
            <a:r>
              <a:rPr lang="en-US" sz="2000" dirty="0" smtClean="0">
                <a:latin typeface="+mn-lt"/>
              </a:rPr>
              <a:t> is designed to create a healthy, beautiful front yard that</a:t>
            </a:r>
            <a:br>
              <a:rPr lang="en-US" sz="2000" dirty="0" smtClean="0">
                <a:latin typeface="+mn-lt"/>
              </a:rPr>
            </a:br>
            <a:r>
              <a:rPr lang="en-US" sz="2000" dirty="0" smtClean="0">
                <a:latin typeface="+mn-lt"/>
              </a:rPr>
              <a:t>    uses less water. Plantings will thrive in your local climate with minimal</a:t>
            </a:r>
            <a:br>
              <a:rPr lang="en-US" sz="2000" dirty="0" smtClean="0">
                <a:latin typeface="+mn-lt"/>
              </a:rPr>
            </a:br>
            <a:r>
              <a:rPr lang="en-US" sz="2000" dirty="0" smtClean="0">
                <a:latin typeface="+mn-lt"/>
              </a:rPr>
              <a:t>    maintenance and less frequent watering.</a:t>
            </a:r>
            <a:br>
              <a:rPr lang="en-US" sz="2000" dirty="0" smtClean="0">
                <a:latin typeface="+mn-lt"/>
              </a:rPr>
            </a:br>
            <a:r>
              <a:rPr lang="en-US" sz="2000" dirty="0" smtClean="0">
                <a:latin typeface="+mn-lt"/>
              </a:rPr>
              <a:t/>
            </a:r>
            <a:br>
              <a:rPr lang="en-US" sz="2000" dirty="0" smtClean="0">
                <a:latin typeface="+mn-lt"/>
              </a:rPr>
            </a:br>
            <a:r>
              <a:rPr lang="en-US" sz="2000" dirty="0">
                <a:latin typeface="+mn-lt"/>
                <a:sym typeface="Symbol"/>
              </a:rPr>
              <a:t> </a:t>
            </a:r>
            <a:r>
              <a:rPr lang="en-US" sz="2000" dirty="0" smtClean="0">
                <a:latin typeface="+mn-lt"/>
                <a:sym typeface="Symbol"/>
              </a:rPr>
              <a:t> </a:t>
            </a:r>
            <a:r>
              <a:rPr lang="en-US" sz="2000" b="1" dirty="0" smtClean="0">
                <a:latin typeface="+mn-lt"/>
              </a:rPr>
              <a:t>Third party verification</a:t>
            </a:r>
            <a:r>
              <a:rPr lang="en-US" sz="2000" dirty="0" smtClean="0">
                <a:latin typeface="+mn-lt"/>
              </a:rPr>
              <a:t/>
            </a:r>
            <a:br>
              <a:rPr lang="en-US" sz="2000" dirty="0" smtClean="0">
                <a:latin typeface="+mn-lt"/>
              </a:rPr>
            </a:br>
            <a:endParaRPr lang="en-US" sz="2000" dirty="0">
              <a:latin typeface="+mn-lt"/>
            </a:endParaRPr>
          </a:p>
        </p:txBody>
      </p:sp>
      <p:sp>
        <p:nvSpPr>
          <p:cNvPr id="4" name="Rectangle 3"/>
          <p:cNvSpPr/>
          <p:nvPr/>
        </p:nvSpPr>
        <p:spPr>
          <a:xfrm>
            <a:off x="228600" y="24046"/>
            <a:ext cx="8839200" cy="523220"/>
          </a:xfrm>
          <a:prstGeom prst="rect">
            <a:avLst/>
          </a:prstGeom>
        </p:spPr>
        <p:txBody>
          <a:bodyPr wrap="square">
            <a:spAutoFit/>
          </a:bodyPr>
          <a:lstStyle/>
          <a:p>
            <a:r>
              <a:rPr lang="en-US" sz="2800" dirty="0">
                <a:solidFill>
                  <a:schemeClr val="accent1"/>
                </a:solidFill>
              </a:rPr>
              <a:t>WATERSENSE FEATURES AND BENEFITS</a:t>
            </a:r>
          </a:p>
        </p:txBody>
      </p:sp>
    </p:spTree>
    <p:extLst>
      <p:ext uri="{BB962C8B-B14F-4D97-AF65-F5344CB8AC3E}">
        <p14:creationId xmlns="" xmlns:p14="http://schemas.microsoft.com/office/powerpoint/2010/main" val="26409383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19500"/>
            <a:ext cx="7358063" cy="1936750"/>
          </a:xfrm>
        </p:spPr>
        <p:txBody>
          <a:bodyPr/>
          <a:lstStyle/>
          <a:p>
            <a:r>
              <a:rPr lang="en-US" dirty="0" smtClean="0"/>
              <a:t/>
            </a:r>
            <a:br>
              <a:rPr lang="en-US" dirty="0" smtClean="0"/>
            </a:br>
            <a:r>
              <a:rPr lang="en-US" b="1" dirty="0" smtClean="0"/>
              <a:t>DOE </a:t>
            </a:r>
            <a:br>
              <a:rPr lang="en-US" b="1" dirty="0" smtClean="0"/>
            </a:br>
            <a:r>
              <a:rPr lang="en-US" b="1" cap="all" dirty="0" smtClean="0"/>
              <a:t>Challenge Home</a:t>
            </a:r>
            <a:br>
              <a:rPr lang="en-US" b="1" cap="all" dirty="0" smtClean="0"/>
            </a:br>
            <a:r>
              <a:rPr lang="en-US" b="1" dirty="0">
                <a:sym typeface="Symbol"/>
              </a:rPr>
              <a:t></a:t>
            </a:r>
            <a:r>
              <a:rPr lang="en-US" cap="all" dirty="0" smtClean="0"/>
              <a:t/>
            </a:r>
            <a:br>
              <a:rPr lang="en-US" cap="all" dirty="0" smtClean="0"/>
            </a:br>
            <a:r>
              <a:rPr lang="en-US" sz="4800" dirty="0" smtClean="0"/>
              <a:t>Key Features and Benefits </a:t>
            </a:r>
            <a:r>
              <a:rPr lang="en-US" sz="4800" dirty="0"/>
              <a:t/>
            </a:r>
            <a:br>
              <a:rPr lang="en-US" sz="4800" dirty="0"/>
            </a:br>
            <a:r>
              <a:rPr lang="en-US" cap="all" dirty="0" smtClean="0"/>
              <a:t> </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7700"/>
            <a:ext cx="8458200" cy="2317750"/>
          </a:xfrm>
        </p:spPr>
        <p:txBody>
          <a:bodyPr anchor="t"/>
          <a:lstStyle/>
          <a:p>
            <a:pPr algn="l">
              <a:spcBef>
                <a:spcPts val="0"/>
              </a:spcBef>
              <a:spcAft>
                <a:spcPts val="0"/>
              </a:spcAft>
            </a:pPr>
            <a:r>
              <a:rPr lang="en-US" sz="1800" dirty="0"/>
              <a:t>DOE Challenge Home- With ENERGY STAR ensuring complete building science, make homes ready for Net-Zero performance by adding proven technologies and practices. Incorporates - </a:t>
            </a:r>
            <a:r>
              <a:rPr lang="en-US" sz="1800" cap="all" dirty="0"/>
              <a:t>Energy Star </a:t>
            </a:r>
            <a:r>
              <a:rPr lang="en-US" sz="1800" dirty="0"/>
              <a:t>v3, EPA's Water Sense (Indoor Spec), EPA's Indoor airPLUS (IAP), plus Renewable Energy Ready Home (RERH) with Solar PV / Solar Thermal [where applicable], IBHS Fortified Home (encouraged), and Quality Management (encouraged</a:t>
            </a:r>
            <a:r>
              <a:rPr lang="en-US" sz="1800" dirty="0" smtClean="0"/>
              <a:t>):</a:t>
            </a:r>
            <a:r>
              <a:rPr lang="en-US" sz="1800" dirty="0"/>
              <a:t/>
            </a:r>
            <a:br>
              <a:rPr lang="en-US" sz="1800" dirty="0"/>
            </a:br>
            <a:r>
              <a:rPr lang="en-US" sz="1700" dirty="0">
                <a:latin typeface="+mn-lt"/>
                <a:ea typeface="Calibri"/>
              </a:rPr>
              <a:t/>
            </a:r>
            <a:br>
              <a:rPr lang="en-US" sz="1700" dirty="0">
                <a:latin typeface="+mn-lt"/>
                <a:ea typeface="Calibri"/>
              </a:rPr>
            </a:br>
            <a:r>
              <a:rPr lang="en-US" sz="1700" dirty="0">
                <a:latin typeface="+mn-lt"/>
                <a:ea typeface="Calibri"/>
              </a:rPr>
              <a:t> </a:t>
            </a:r>
            <a:r>
              <a:rPr lang="en-US" sz="1700" dirty="0" smtClean="0">
                <a:latin typeface="+mn-lt"/>
                <a:ea typeface="Calibri"/>
              </a:rPr>
              <a:t>  </a:t>
            </a:r>
            <a:r>
              <a:rPr lang="en-US" sz="1800" dirty="0" smtClean="0"/>
              <a:t>•</a:t>
            </a:r>
            <a:r>
              <a:rPr lang="en-US" sz="1700" dirty="0" smtClean="0">
                <a:latin typeface="+mn-lt"/>
                <a:ea typeface="Calibri"/>
              </a:rPr>
              <a:t>  Renewable </a:t>
            </a:r>
            <a:r>
              <a:rPr lang="en-US" sz="1700" dirty="0">
                <a:latin typeface="+mn-lt"/>
                <a:ea typeface="Calibri"/>
              </a:rPr>
              <a:t>Energy Ready Home (RERH) with Solar PV / Solar Thermal [where </a:t>
            </a:r>
            <a:r>
              <a:rPr lang="en-US" sz="1700" dirty="0" smtClean="0">
                <a:latin typeface="+mn-lt"/>
                <a:ea typeface="Calibri"/>
              </a:rPr>
              <a:t/>
            </a:r>
            <a:br>
              <a:rPr lang="en-US" sz="1700" dirty="0" smtClean="0">
                <a:latin typeface="+mn-lt"/>
                <a:ea typeface="Calibri"/>
              </a:rPr>
            </a:br>
            <a:r>
              <a:rPr lang="en-US" sz="1700" dirty="0" smtClean="0">
                <a:latin typeface="+mn-lt"/>
                <a:ea typeface="Calibri"/>
              </a:rPr>
              <a:t>      applicable</a:t>
            </a:r>
            <a:r>
              <a:rPr lang="en-US" sz="1700" dirty="0">
                <a:latin typeface="+mn-lt"/>
                <a:ea typeface="Calibri"/>
              </a:rPr>
              <a:t>], IBHS Fortified Home (encouraged), and Quality </a:t>
            </a:r>
            <a:r>
              <a:rPr lang="en-US" sz="1700" dirty="0" smtClean="0">
                <a:latin typeface="+mn-lt"/>
                <a:ea typeface="Calibri"/>
              </a:rPr>
              <a:t>Management</a:t>
            </a:r>
            <a:br>
              <a:rPr lang="en-US" sz="1700" dirty="0" smtClean="0">
                <a:latin typeface="+mn-lt"/>
                <a:ea typeface="Calibri"/>
              </a:rPr>
            </a:br>
            <a:r>
              <a:rPr lang="en-US" sz="1700" dirty="0" smtClean="0">
                <a:latin typeface="+mn-lt"/>
                <a:ea typeface="Calibri"/>
              </a:rPr>
              <a:t>      </a:t>
            </a:r>
            <a:r>
              <a:rPr lang="en-US" sz="1700" dirty="0">
                <a:latin typeface="+mn-lt"/>
                <a:ea typeface="Calibri"/>
              </a:rPr>
              <a:t>(encouraged)</a:t>
            </a:r>
            <a:br>
              <a:rPr lang="en-US" sz="1700" dirty="0">
                <a:latin typeface="+mn-lt"/>
                <a:ea typeface="Calibri"/>
              </a:rPr>
            </a:br>
            <a:r>
              <a:rPr lang="en-US" sz="1700" dirty="0" smtClean="0">
                <a:latin typeface="+mn-lt"/>
                <a:ea typeface="Calibri"/>
              </a:rPr>
              <a:t/>
            </a:r>
            <a:br>
              <a:rPr lang="en-US" sz="1700" dirty="0" smtClean="0">
                <a:latin typeface="+mn-lt"/>
                <a:ea typeface="Calibri"/>
              </a:rPr>
            </a:br>
            <a:r>
              <a:rPr lang="en-US" sz="1700" dirty="0" smtClean="0">
                <a:latin typeface="+mn-lt"/>
                <a:ea typeface="Calibri"/>
              </a:rPr>
              <a:t>   </a:t>
            </a:r>
            <a:r>
              <a:rPr lang="en-US" sz="1800" dirty="0" smtClean="0"/>
              <a:t>•  </a:t>
            </a:r>
            <a:r>
              <a:rPr lang="en-US" sz="1700" dirty="0" smtClean="0">
                <a:latin typeface="+mn-lt"/>
                <a:ea typeface="Calibri"/>
              </a:rPr>
              <a:t>Strong </a:t>
            </a:r>
            <a:r>
              <a:rPr lang="en-US" sz="1700" dirty="0">
                <a:latin typeface="+mn-lt"/>
                <a:ea typeface="Calibri"/>
              </a:rPr>
              <a:t>Heritage: Challenge Home technical specifications are derived from </a:t>
            </a:r>
            <a:r>
              <a:rPr lang="en-US" sz="1700" dirty="0" smtClean="0">
                <a:latin typeface="+mn-lt"/>
                <a:ea typeface="Calibri"/>
              </a:rPr>
              <a:t>world-</a:t>
            </a:r>
            <a:br>
              <a:rPr lang="en-US" sz="1700" dirty="0" smtClean="0">
                <a:latin typeface="+mn-lt"/>
                <a:ea typeface="Calibri"/>
              </a:rPr>
            </a:br>
            <a:r>
              <a:rPr lang="en-US" sz="1700" dirty="0" smtClean="0">
                <a:latin typeface="+mn-lt"/>
                <a:ea typeface="Calibri"/>
              </a:rPr>
              <a:t>       class </a:t>
            </a:r>
            <a:r>
              <a:rPr lang="en-US" sz="1700" dirty="0">
                <a:latin typeface="+mn-lt"/>
                <a:ea typeface="Calibri"/>
              </a:rPr>
              <a:t>research conducted under the U.S. DOE Building America Program </a:t>
            </a:r>
            <a:r>
              <a:rPr lang="en-US" sz="1700" dirty="0" smtClean="0">
                <a:latin typeface="+mn-lt"/>
                <a:ea typeface="Calibri"/>
              </a:rPr>
              <a:t>and</a:t>
            </a:r>
            <a:br>
              <a:rPr lang="en-US" sz="1700" dirty="0" smtClean="0">
                <a:latin typeface="+mn-lt"/>
                <a:ea typeface="Calibri"/>
              </a:rPr>
            </a:br>
            <a:r>
              <a:rPr lang="en-US" sz="1700" dirty="0" smtClean="0">
                <a:latin typeface="+mn-lt"/>
                <a:ea typeface="Calibri"/>
              </a:rPr>
              <a:t>       </a:t>
            </a:r>
            <a:r>
              <a:rPr lang="en-US" sz="1700" dirty="0">
                <a:latin typeface="+mn-lt"/>
                <a:ea typeface="Calibri"/>
              </a:rPr>
              <a:t>every home meets ENERGY STAR for Homes Version 3 requirements. Look </a:t>
            </a:r>
            <a:r>
              <a:rPr lang="en-US" sz="1700" dirty="0" smtClean="0">
                <a:latin typeface="+mn-lt"/>
                <a:ea typeface="Calibri"/>
              </a:rPr>
              <a:t>for</a:t>
            </a:r>
            <a:br>
              <a:rPr lang="en-US" sz="1700" dirty="0" smtClean="0">
                <a:latin typeface="+mn-lt"/>
                <a:ea typeface="Calibri"/>
              </a:rPr>
            </a:br>
            <a:r>
              <a:rPr lang="en-US" sz="1700" dirty="0" smtClean="0">
                <a:latin typeface="+mn-lt"/>
                <a:ea typeface="Calibri"/>
              </a:rPr>
              <a:t>       </a:t>
            </a:r>
            <a:r>
              <a:rPr lang="en-US" sz="1700" dirty="0">
                <a:latin typeface="+mn-lt"/>
                <a:ea typeface="Calibri"/>
              </a:rPr>
              <a:t>the most effective and proven innovations in every labeled home.</a:t>
            </a:r>
            <a:br>
              <a:rPr lang="en-US" sz="1700" dirty="0">
                <a:latin typeface="+mn-lt"/>
                <a:ea typeface="Calibri"/>
              </a:rPr>
            </a:br>
            <a:r>
              <a:rPr lang="en-US" sz="1700" dirty="0" smtClean="0">
                <a:latin typeface="+mn-lt"/>
                <a:ea typeface="Calibri"/>
              </a:rPr>
              <a:t/>
            </a:r>
            <a:br>
              <a:rPr lang="en-US" sz="1700" dirty="0" smtClean="0">
                <a:latin typeface="+mn-lt"/>
                <a:ea typeface="Calibri"/>
              </a:rPr>
            </a:br>
            <a:r>
              <a:rPr lang="en-US" sz="1700" dirty="0" smtClean="0">
                <a:latin typeface="+mn-lt"/>
                <a:ea typeface="Calibri"/>
              </a:rPr>
              <a:t/>
            </a:r>
            <a:br>
              <a:rPr lang="en-US" sz="1700" dirty="0" smtClean="0">
                <a:latin typeface="+mn-lt"/>
                <a:ea typeface="Calibri"/>
              </a:rPr>
            </a:br>
            <a:r>
              <a:rPr lang="en-US" sz="1700" dirty="0" smtClean="0">
                <a:latin typeface="+mn-lt"/>
                <a:ea typeface="Calibri"/>
              </a:rPr>
              <a:t/>
            </a:r>
            <a:br>
              <a:rPr lang="en-US" sz="1700" dirty="0" smtClean="0">
                <a:latin typeface="+mn-lt"/>
                <a:ea typeface="Calibri"/>
              </a:rPr>
            </a:br>
            <a:r>
              <a:rPr lang="en-US" sz="5400" dirty="0">
                <a:latin typeface="Calibri"/>
                <a:ea typeface="Calibri"/>
              </a:rPr>
              <a:t> </a:t>
            </a:r>
            <a:br>
              <a:rPr lang="en-US" sz="5400" dirty="0">
                <a:latin typeface="Calibri"/>
                <a:ea typeface="Calibri"/>
              </a:rPr>
            </a:br>
            <a:endParaRPr lang="en-US" dirty="0"/>
          </a:p>
        </p:txBody>
      </p:sp>
      <p:sp>
        <p:nvSpPr>
          <p:cNvPr id="4" name="Rectangle 3"/>
          <p:cNvSpPr/>
          <p:nvPr/>
        </p:nvSpPr>
        <p:spPr>
          <a:xfrm>
            <a:off x="228600" y="2747"/>
            <a:ext cx="8686800" cy="461665"/>
          </a:xfrm>
          <a:prstGeom prst="rect">
            <a:avLst/>
          </a:prstGeom>
        </p:spPr>
        <p:txBody>
          <a:bodyPr wrap="square">
            <a:spAutoFit/>
          </a:bodyPr>
          <a:lstStyle/>
          <a:p>
            <a:r>
              <a:rPr lang="en-US" dirty="0" smtClean="0">
                <a:solidFill>
                  <a:schemeClr val="accent1"/>
                </a:solidFill>
              </a:rPr>
              <a:t>DOE CHALLENGE HOME FEATURES AND BENEFITS</a:t>
            </a:r>
            <a:endParaRPr lang="en-US" dirty="0">
              <a:solidFill>
                <a:schemeClr val="accent1"/>
              </a:solidFill>
            </a:endParaRPr>
          </a:p>
        </p:txBody>
      </p:sp>
    </p:spTree>
    <p:extLst>
      <p:ext uri="{BB962C8B-B14F-4D97-AF65-F5344CB8AC3E}">
        <p14:creationId xmlns="" xmlns:p14="http://schemas.microsoft.com/office/powerpoint/2010/main" val="33624939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7700"/>
            <a:ext cx="8458200" cy="2317750"/>
          </a:xfrm>
        </p:spPr>
        <p:txBody>
          <a:bodyPr anchor="t"/>
          <a:lstStyle/>
          <a:p>
            <a:pPr marR="0" lvl="0" algn="l">
              <a:spcBef>
                <a:spcPts val="0"/>
              </a:spcBef>
              <a:spcAft>
                <a:spcPts val="0"/>
              </a:spcAft>
            </a:pPr>
            <a:r>
              <a:rPr lang="en-US" sz="900" dirty="0">
                <a:ea typeface="Calibri"/>
              </a:rPr>
              <a:t> </a:t>
            </a:r>
            <a:r>
              <a:rPr lang="en-US" sz="900" dirty="0" smtClean="0">
                <a:ea typeface="Calibri"/>
              </a:rPr>
              <a:t>    </a:t>
            </a:r>
            <a:r>
              <a:rPr lang="en-US" sz="1800" dirty="0" smtClean="0">
                <a:latin typeface="+mn-lt"/>
              </a:rPr>
              <a:t>•   </a:t>
            </a:r>
            <a:r>
              <a:rPr lang="en-US" sz="1800" dirty="0" smtClean="0">
                <a:latin typeface="+mn-lt"/>
                <a:ea typeface="Calibri"/>
              </a:rPr>
              <a:t>Sustained </a:t>
            </a:r>
            <a:r>
              <a:rPr lang="en-US" sz="1800" dirty="0">
                <a:latin typeface="+mn-lt"/>
                <a:ea typeface="Calibri"/>
              </a:rPr>
              <a:t>Value:  Since you only have one chance to build quality into a new </a:t>
            </a:r>
            <a:r>
              <a:rPr lang="en-US" sz="1800" dirty="0" smtClean="0">
                <a:latin typeface="+mn-lt"/>
                <a:ea typeface="Calibri"/>
              </a:rPr>
              <a:t/>
            </a:r>
            <a:br>
              <a:rPr lang="en-US" sz="1800" dirty="0" smtClean="0">
                <a:latin typeface="+mn-lt"/>
                <a:ea typeface="Calibri"/>
              </a:rPr>
            </a:br>
            <a:r>
              <a:rPr lang="en-US" sz="1800" dirty="0" smtClean="0">
                <a:latin typeface="+mn-lt"/>
                <a:ea typeface="Calibri"/>
              </a:rPr>
              <a:t>       home</a:t>
            </a:r>
            <a:r>
              <a:rPr lang="en-US" sz="1800" dirty="0">
                <a:latin typeface="+mn-lt"/>
                <a:ea typeface="Calibri"/>
              </a:rPr>
              <a:t>, every Builders Challenge qualified home is constructed to meet </a:t>
            </a:r>
            <a:r>
              <a:rPr lang="en-US" sz="1800" dirty="0" smtClean="0">
                <a:latin typeface="+mn-lt"/>
                <a:ea typeface="Calibri"/>
              </a:rPr>
              <a:t/>
            </a:r>
            <a:br>
              <a:rPr lang="en-US" sz="1800" dirty="0" smtClean="0">
                <a:latin typeface="+mn-lt"/>
                <a:ea typeface="Calibri"/>
              </a:rPr>
            </a:br>
            <a:r>
              <a:rPr lang="en-US" sz="1800" dirty="0" smtClean="0">
                <a:latin typeface="+mn-lt"/>
                <a:ea typeface="Calibri"/>
              </a:rPr>
              <a:t>       forthcoming </a:t>
            </a:r>
            <a:r>
              <a:rPr lang="en-US" sz="1800" dirty="0">
                <a:latin typeface="+mn-lt"/>
                <a:ea typeface="Calibri"/>
              </a:rPr>
              <a:t>code requirements.  It’s great peace-of-mind to know the </a:t>
            </a:r>
            <a:r>
              <a:rPr lang="en-US" sz="1800" dirty="0" smtClean="0">
                <a:latin typeface="+mn-lt"/>
                <a:ea typeface="Calibri"/>
              </a:rPr>
              <a:t>largest</a:t>
            </a:r>
            <a:br>
              <a:rPr lang="en-US" sz="1800" dirty="0" smtClean="0">
                <a:latin typeface="+mn-lt"/>
                <a:ea typeface="Calibri"/>
              </a:rPr>
            </a:br>
            <a:r>
              <a:rPr lang="en-US" sz="1800" dirty="0" smtClean="0">
                <a:latin typeface="+mn-lt"/>
                <a:ea typeface="Calibri"/>
              </a:rPr>
              <a:t>       </a:t>
            </a:r>
            <a:r>
              <a:rPr lang="en-US" sz="1800" dirty="0">
                <a:latin typeface="+mn-lt"/>
                <a:ea typeface="Calibri"/>
              </a:rPr>
              <a:t>investment of a lifetime won’t be obsolete in a few years!</a:t>
            </a:r>
            <a:br>
              <a:rPr lang="en-US" sz="1800" dirty="0">
                <a:latin typeface="+mn-lt"/>
                <a:ea typeface="Calibri"/>
              </a:rPr>
            </a:br>
            <a:r>
              <a:rPr lang="en-US" sz="1800" dirty="0" smtClean="0">
                <a:latin typeface="+mn-lt"/>
                <a:ea typeface="Calibri"/>
              </a:rPr>
              <a:t/>
            </a:r>
            <a:br>
              <a:rPr lang="en-US" sz="1800" dirty="0" smtClean="0">
                <a:latin typeface="+mn-lt"/>
                <a:ea typeface="Calibri"/>
              </a:rPr>
            </a:br>
            <a:r>
              <a:rPr lang="en-US" sz="1800" dirty="0" smtClean="0">
                <a:latin typeface="+mn-lt"/>
                <a:ea typeface="Calibri"/>
              </a:rPr>
              <a:t>    </a:t>
            </a:r>
            <a:r>
              <a:rPr lang="en-US" sz="1800" dirty="0">
                <a:latin typeface="+mn-lt"/>
              </a:rPr>
              <a:t>• </a:t>
            </a:r>
            <a:r>
              <a:rPr lang="en-US" sz="1800" dirty="0" smtClean="0">
                <a:latin typeface="+mn-lt"/>
              </a:rPr>
              <a:t> </a:t>
            </a:r>
            <a:r>
              <a:rPr lang="en-US" sz="1800" dirty="0" smtClean="0">
                <a:latin typeface="+mn-lt"/>
                <a:ea typeface="Calibri"/>
              </a:rPr>
              <a:t>No </a:t>
            </a:r>
            <a:r>
              <a:rPr lang="en-US" sz="1800" dirty="0">
                <a:latin typeface="+mn-lt"/>
                <a:ea typeface="Calibri"/>
              </a:rPr>
              <a:t>or Ultra-Low Utility Bills: Every </a:t>
            </a:r>
            <a:r>
              <a:rPr lang="en-US" sz="1800" dirty="0" smtClean="0">
                <a:latin typeface="+mn-lt"/>
                <a:ea typeface="Calibri"/>
              </a:rPr>
              <a:t>Builders </a:t>
            </a:r>
            <a:r>
              <a:rPr lang="en-US" sz="1800" dirty="0">
                <a:latin typeface="+mn-lt"/>
                <a:ea typeface="Calibri"/>
              </a:rPr>
              <a:t>Challenge Qualified Home is </a:t>
            </a:r>
            <a:r>
              <a:rPr lang="en-US" sz="1800" dirty="0" smtClean="0">
                <a:latin typeface="+mn-lt"/>
                <a:ea typeface="Calibri"/>
              </a:rPr>
              <a:t>so</a:t>
            </a:r>
            <a:br>
              <a:rPr lang="en-US" sz="1800" dirty="0" smtClean="0">
                <a:latin typeface="+mn-lt"/>
                <a:ea typeface="Calibri"/>
              </a:rPr>
            </a:br>
            <a:r>
              <a:rPr lang="en-US" sz="1800" dirty="0" smtClean="0">
                <a:latin typeface="+mn-lt"/>
                <a:ea typeface="Calibri"/>
              </a:rPr>
              <a:t>       energy </a:t>
            </a:r>
            <a:r>
              <a:rPr lang="en-US" sz="1800" dirty="0">
                <a:latin typeface="+mn-lt"/>
                <a:ea typeface="Calibri"/>
              </a:rPr>
              <a:t>efficient, a small solar system can often offset most, or all, of </a:t>
            </a:r>
            <a:r>
              <a:rPr lang="en-US" sz="1800" dirty="0" smtClean="0">
                <a:latin typeface="+mn-lt"/>
                <a:ea typeface="Calibri"/>
              </a:rPr>
              <a:t>your</a:t>
            </a:r>
            <a:br>
              <a:rPr lang="en-US" sz="1800" dirty="0" smtClean="0">
                <a:latin typeface="+mn-lt"/>
                <a:ea typeface="Calibri"/>
              </a:rPr>
            </a:br>
            <a:r>
              <a:rPr lang="en-US" sz="1800" dirty="0" smtClean="0">
                <a:latin typeface="+mn-lt"/>
                <a:ea typeface="Calibri"/>
              </a:rPr>
              <a:t>       utility </a:t>
            </a:r>
            <a:r>
              <a:rPr lang="en-US" sz="1800" dirty="0">
                <a:latin typeface="+mn-lt"/>
                <a:ea typeface="Calibri"/>
              </a:rPr>
              <a:t>bills. Look for important details that can save $1,000’s of </a:t>
            </a:r>
            <a:r>
              <a:rPr lang="en-US" sz="1800" dirty="0" smtClean="0">
                <a:latin typeface="+mn-lt"/>
                <a:ea typeface="Calibri"/>
              </a:rPr>
              <a:t>dollars</a:t>
            </a:r>
            <a:br>
              <a:rPr lang="en-US" sz="1800" dirty="0" smtClean="0">
                <a:latin typeface="+mn-lt"/>
                <a:ea typeface="Calibri"/>
              </a:rPr>
            </a:br>
            <a:r>
              <a:rPr lang="en-US" sz="1800" dirty="0" smtClean="0">
                <a:latin typeface="+mn-lt"/>
                <a:ea typeface="Calibri"/>
              </a:rPr>
              <a:t>       installing </a:t>
            </a:r>
            <a:r>
              <a:rPr lang="en-US" sz="1800" dirty="0">
                <a:latin typeface="+mn-lt"/>
                <a:ea typeface="Calibri"/>
              </a:rPr>
              <a:t>a solar system in the future. Enjoy watching your home’s value </a:t>
            </a:r>
            <a:r>
              <a:rPr lang="en-US" sz="1800" dirty="0" smtClean="0">
                <a:latin typeface="+mn-lt"/>
                <a:ea typeface="Calibri"/>
              </a:rPr>
              <a:t>rise</a:t>
            </a:r>
            <a:br>
              <a:rPr lang="en-US" sz="1800" dirty="0" smtClean="0">
                <a:latin typeface="+mn-lt"/>
                <a:ea typeface="Calibri"/>
              </a:rPr>
            </a:br>
            <a:r>
              <a:rPr lang="en-US" sz="1800" dirty="0" smtClean="0">
                <a:latin typeface="+mn-lt"/>
                <a:ea typeface="Calibri"/>
              </a:rPr>
              <a:t>       as </a:t>
            </a:r>
            <a:r>
              <a:rPr lang="en-US" sz="1800" dirty="0">
                <a:latin typeface="+mn-lt"/>
                <a:ea typeface="Calibri"/>
              </a:rPr>
              <a:t>utility rates steadily increase.</a:t>
            </a:r>
            <a:br>
              <a:rPr lang="en-US" sz="1800" dirty="0">
                <a:latin typeface="+mn-lt"/>
                <a:ea typeface="Calibri"/>
              </a:rPr>
            </a:br>
            <a:r>
              <a:rPr lang="en-US" sz="1800" dirty="0" smtClean="0">
                <a:latin typeface="+mn-lt"/>
                <a:ea typeface="Calibri"/>
              </a:rPr>
              <a:t/>
            </a:r>
            <a:br>
              <a:rPr lang="en-US" sz="1800" dirty="0" smtClean="0">
                <a:latin typeface="+mn-lt"/>
                <a:ea typeface="Calibri"/>
              </a:rPr>
            </a:br>
            <a:r>
              <a:rPr lang="en-US" sz="1800" dirty="0" smtClean="0">
                <a:latin typeface="+mn-lt"/>
                <a:ea typeface="Calibri"/>
              </a:rPr>
              <a:t>    </a:t>
            </a:r>
            <a:r>
              <a:rPr lang="en-US" sz="1800" dirty="0">
                <a:latin typeface="+mn-lt"/>
              </a:rPr>
              <a:t>• </a:t>
            </a:r>
            <a:r>
              <a:rPr lang="en-US" sz="1800" dirty="0" smtClean="0">
                <a:latin typeface="+mn-lt"/>
              </a:rPr>
              <a:t> </a:t>
            </a:r>
            <a:r>
              <a:rPr lang="en-US" sz="1800" dirty="0" smtClean="0">
                <a:latin typeface="+mn-lt"/>
                <a:ea typeface="Calibri"/>
              </a:rPr>
              <a:t>Breathe </a:t>
            </a:r>
            <a:r>
              <a:rPr lang="en-US" sz="1800" dirty="0">
                <a:latin typeface="+mn-lt"/>
                <a:ea typeface="Calibri"/>
              </a:rPr>
              <a:t>Better:  Since we spend about two-thirds of our time each day </a:t>
            </a:r>
            <a:r>
              <a:rPr lang="en-US" sz="1800" dirty="0" smtClean="0">
                <a:latin typeface="+mn-lt"/>
                <a:ea typeface="Calibri"/>
              </a:rPr>
              <a:t>inside</a:t>
            </a:r>
            <a:br>
              <a:rPr lang="en-US" sz="1800" dirty="0" smtClean="0">
                <a:latin typeface="+mn-lt"/>
                <a:ea typeface="Calibri"/>
              </a:rPr>
            </a:br>
            <a:r>
              <a:rPr lang="en-US" sz="1800" dirty="0" smtClean="0">
                <a:latin typeface="+mn-lt"/>
                <a:ea typeface="Calibri"/>
              </a:rPr>
              <a:t>       our </a:t>
            </a:r>
            <a:r>
              <a:rPr lang="en-US" sz="1800" dirty="0">
                <a:latin typeface="+mn-lt"/>
                <a:ea typeface="Calibri"/>
              </a:rPr>
              <a:t>homes, every Builders Challenge </a:t>
            </a:r>
            <a:r>
              <a:rPr lang="en-US" sz="1800" dirty="0" smtClean="0">
                <a:latin typeface="+mn-lt"/>
                <a:ea typeface="Calibri"/>
              </a:rPr>
              <a:t>Qualified Home </a:t>
            </a:r>
            <a:r>
              <a:rPr lang="en-US" sz="1800" dirty="0">
                <a:latin typeface="+mn-lt"/>
                <a:ea typeface="Calibri"/>
              </a:rPr>
              <a:t>has a </a:t>
            </a:r>
            <a:r>
              <a:rPr lang="en-US" sz="1800" dirty="0" smtClean="0">
                <a:latin typeface="+mn-lt"/>
                <a:ea typeface="Calibri"/>
              </a:rPr>
              <a:t>comprehensive</a:t>
            </a:r>
            <a:br>
              <a:rPr lang="en-US" sz="1800" dirty="0" smtClean="0">
                <a:latin typeface="+mn-lt"/>
                <a:ea typeface="Calibri"/>
              </a:rPr>
            </a:br>
            <a:r>
              <a:rPr lang="en-US" sz="1800" dirty="0" smtClean="0">
                <a:latin typeface="+mn-lt"/>
                <a:ea typeface="Calibri"/>
              </a:rPr>
              <a:t>       package </a:t>
            </a:r>
            <a:r>
              <a:rPr lang="en-US" sz="1800" dirty="0">
                <a:latin typeface="+mn-lt"/>
                <a:ea typeface="Calibri"/>
              </a:rPr>
              <a:t>of measures that control dangerous pollutants, provide </a:t>
            </a:r>
            <a:r>
              <a:rPr lang="en-US" sz="1800" dirty="0" smtClean="0">
                <a:latin typeface="+mn-lt"/>
                <a:ea typeface="Calibri"/>
              </a:rPr>
              <a:t>continuous</a:t>
            </a:r>
            <a:br>
              <a:rPr lang="en-US" sz="1800" dirty="0" smtClean="0">
                <a:latin typeface="+mn-lt"/>
                <a:ea typeface="Calibri"/>
              </a:rPr>
            </a:br>
            <a:r>
              <a:rPr lang="en-US" sz="1800" dirty="0" smtClean="0">
                <a:latin typeface="+mn-lt"/>
                <a:ea typeface="Calibri"/>
              </a:rPr>
              <a:t>       fresh </a:t>
            </a:r>
            <a:r>
              <a:rPr lang="en-US" sz="1800" dirty="0">
                <a:latin typeface="+mn-lt"/>
                <a:ea typeface="Calibri"/>
              </a:rPr>
              <a:t>air, and effectively filter the air you breathe. Now you can provide a </a:t>
            </a:r>
            <a:r>
              <a:rPr lang="en-US" sz="1800" dirty="0" smtClean="0">
                <a:latin typeface="+mn-lt"/>
                <a:ea typeface="Calibri"/>
              </a:rPr>
              <a:t/>
            </a:r>
            <a:br>
              <a:rPr lang="en-US" sz="1800" dirty="0" smtClean="0">
                <a:latin typeface="+mn-lt"/>
                <a:ea typeface="Calibri"/>
              </a:rPr>
            </a:br>
            <a:r>
              <a:rPr lang="en-US" sz="1800" dirty="0" smtClean="0">
                <a:latin typeface="+mn-lt"/>
                <a:ea typeface="Calibri"/>
              </a:rPr>
              <a:t>       healthier </a:t>
            </a:r>
            <a:r>
              <a:rPr lang="en-US" sz="1800" dirty="0">
                <a:latin typeface="+mn-lt"/>
                <a:ea typeface="Calibri"/>
              </a:rPr>
              <a:t>home for your family.</a:t>
            </a:r>
            <a:br>
              <a:rPr lang="en-US" sz="1800" dirty="0">
                <a:latin typeface="+mn-lt"/>
                <a:ea typeface="Calibri"/>
              </a:rPr>
            </a:br>
            <a:r>
              <a:rPr lang="en-US" sz="1800" dirty="0" smtClean="0">
                <a:latin typeface="+mn-lt"/>
                <a:ea typeface="Calibri"/>
              </a:rPr>
              <a:t/>
            </a:r>
            <a:br>
              <a:rPr lang="en-US" sz="1800" dirty="0" smtClean="0">
                <a:latin typeface="+mn-lt"/>
                <a:ea typeface="Calibri"/>
              </a:rPr>
            </a:br>
            <a:r>
              <a:rPr lang="en-US" sz="900" dirty="0" smtClean="0">
                <a:latin typeface="+mn-lt"/>
                <a:ea typeface="Calibri"/>
              </a:rPr>
              <a:t> </a:t>
            </a:r>
            <a:r>
              <a:rPr lang="en-US" sz="900" dirty="0">
                <a:ea typeface="Calibri"/>
              </a:rPr>
              <a:t> </a:t>
            </a:r>
            <a:endParaRPr lang="en-US" dirty="0"/>
          </a:p>
        </p:txBody>
      </p:sp>
      <p:sp>
        <p:nvSpPr>
          <p:cNvPr id="4" name="Rectangle 3"/>
          <p:cNvSpPr/>
          <p:nvPr/>
        </p:nvSpPr>
        <p:spPr>
          <a:xfrm>
            <a:off x="304800" y="114300"/>
            <a:ext cx="8534400" cy="461665"/>
          </a:xfrm>
          <a:prstGeom prst="rect">
            <a:avLst/>
          </a:prstGeom>
        </p:spPr>
        <p:txBody>
          <a:bodyPr wrap="square">
            <a:spAutoFit/>
          </a:bodyPr>
          <a:lstStyle/>
          <a:p>
            <a:r>
              <a:rPr lang="en-US" dirty="0">
                <a:solidFill>
                  <a:schemeClr val="accent1"/>
                </a:solidFill>
              </a:rPr>
              <a:t>DOE CHALLENGE HOME </a:t>
            </a:r>
            <a:r>
              <a:rPr lang="en-US" dirty="0" smtClean="0">
                <a:solidFill>
                  <a:schemeClr val="accent1"/>
                </a:solidFill>
              </a:rPr>
              <a:t>FEATURES </a:t>
            </a:r>
            <a:r>
              <a:rPr lang="en-US" dirty="0">
                <a:solidFill>
                  <a:schemeClr val="accent1"/>
                </a:solidFill>
              </a:rPr>
              <a:t>AND BENEFITS</a:t>
            </a:r>
          </a:p>
        </p:txBody>
      </p:sp>
    </p:spTree>
    <p:extLst>
      <p:ext uri="{BB962C8B-B14F-4D97-AF65-F5344CB8AC3E}">
        <p14:creationId xmlns="" xmlns:p14="http://schemas.microsoft.com/office/powerpoint/2010/main" val="17821553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458200" cy="2317750"/>
          </a:xfrm>
        </p:spPr>
        <p:txBody>
          <a:bodyPr anchor="t"/>
          <a:lstStyle/>
          <a:p>
            <a:pPr marR="0" lvl="0" algn="l">
              <a:spcBef>
                <a:spcPts val="0"/>
              </a:spcBef>
              <a:spcAft>
                <a:spcPts val="0"/>
              </a:spcAft>
            </a:pPr>
            <a:r>
              <a:rPr lang="en-US" sz="900" dirty="0">
                <a:ea typeface="Calibri"/>
              </a:rPr>
              <a:t> </a:t>
            </a:r>
            <a:r>
              <a:rPr lang="en-US" sz="1800" dirty="0" smtClean="0">
                <a:latin typeface="+mn-lt"/>
                <a:ea typeface="Calibri"/>
              </a:rPr>
              <a:t/>
            </a:r>
            <a:br>
              <a:rPr lang="en-US" sz="1800" dirty="0" smtClean="0">
                <a:latin typeface="+mn-lt"/>
                <a:ea typeface="Calibri"/>
              </a:rPr>
            </a:br>
            <a:r>
              <a:rPr lang="en-US" sz="1800" dirty="0" smtClean="0">
                <a:latin typeface="+mn-lt"/>
                <a:ea typeface="Calibri"/>
              </a:rPr>
              <a:t> </a:t>
            </a:r>
            <a:r>
              <a:rPr lang="en-US" sz="1800" dirty="0">
                <a:latin typeface="+mn-lt"/>
                <a:ea typeface="Calibri"/>
              </a:rPr>
              <a:t> </a:t>
            </a:r>
            <a:r>
              <a:rPr lang="en-US" sz="1800" dirty="0">
                <a:latin typeface="+mn-lt"/>
              </a:rPr>
              <a:t>• </a:t>
            </a:r>
            <a:r>
              <a:rPr lang="en-US" sz="1800" dirty="0" smtClean="0">
                <a:latin typeface="+mn-lt"/>
              </a:rPr>
              <a:t>  </a:t>
            </a:r>
            <a:r>
              <a:rPr lang="en-US" sz="1800" dirty="0" smtClean="0">
                <a:latin typeface="+mn-lt"/>
                <a:ea typeface="Calibri"/>
              </a:rPr>
              <a:t>Water </a:t>
            </a:r>
            <a:r>
              <a:rPr lang="en-US" sz="1800" dirty="0">
                <a:latin typeface="+mn-lt"/>
                <a:ea typeface="Calibri"/>
              </a:rPr>
              <a:t>Smart: Every Builders Challenge home is equipped with the latest </a:t>
            </a:r>
            <a:r>
              <a:rPr lang="en-US" sz="1800" dirty="0" smtClean="0">
                <a:latin typeface="+mn-lt"/>
                <a:ea typeface="Calibri"/>
              </a:rPr>
              <a:t>hot</a:t>
            </a:r>
            <a:br>
              <a:rPr lang="en-US" sz="1800" dirty="0" smtClean="0">
                <a:latin typeface="+mn-lt"/>
                <a:ea typeface="Calibri"/>
              </a:rPr>
            </a:br>
            <a:r>
              <a:rPr lang="en-US" sz="1800" dirty="0" smtClean="0">
                <a:latin typeface="+mn-lt"/>
                <a:ea typeface="Calibri"/>
              </a:rPr>
              <a:t>      water </a:t>
            </a:r>
            <a:r>
              <a:rPr lang="en-US" sz="1800" dirty="0">
                <a:latin typeface="+mn-lt"/>
                <a:ea typeface="Calibri"/>
              </a:rPr>
              <a:t>distribution technology and often water saving fixtures. Save as much </a:t>
            </a:r>
            <a:r>
              <a:rPr lang="en-US" sz="1800" dirty="0" smtClean="0">
                <a:latin typeface="+mn-lt"/>
                <a:ea typeface="Calibri"/>
              </a:rPr>
              <a:t>as</a:t>
            </a:r>
            <a:br>
              <a:rPr lang="en-US" sz="1800" dirty="0" smtClean="0">
                <a:latin typeface="+mn-lt"/>
                <a:ea typeface="Calibri"/>
              </a:rPr>
            </a:br>
            <a:r>
              <a:rPr lang="en-US" sz="1800" dirty="0" smtClean="0">
                <a:latin typeface="+mn-lt"/>
                <a:ea typeface="Calibri"/>
              </a:rPr>
              <a:t>      10,000 </a:t>
            </a:r>
            <a:r>
              <a:rPr lang="en-US" sz="1800" dirty="0">
                <a:latin typeface="+mn-lt"/>
                <a:ea typeface="Calibri"/>
              </a:rPr>
              <a:t>gallons or more wasted water down the drain each year and </a:t>
            </a:r>
            <a:r>
              <a:rPr lang="en-US" sz="1800" dirty="0" smtClean="0">
                <a:latin typeface="+mn-lt"/>
                <a:ea typeface="Calibri"/>
              </a:rPr>
              <a:t>enjoy</a:t>
            </a:r>
            <a:br>
              <a:rPr lang="en-US" sz="1800" dirty="0" smtClean="0">
                <a:latin typeface="+mn-lt"/>
                <a:ea typeface="Calibri"/>
              </a:rPr>
            </a:br>
            <a:r>
              <a:rPr lang="en-US" sz="1800" dirty="0" smtClean="0">
                <a:latin typeface="+mn-lt"/>
                <a:ea typeface="Calibri"/>
              </a:rPr>
              <a:t>      </a:t>
            </a:r>
            <a:r>
              <a:rPr lang="en-US" sz="1800" dirty="0">
                <a:latin typeface="+mn-lt"/>
                <a:ea typeface="Calibri"/>
              </a:rPr>
              <a:t>near-instant hot-water.  Save water with no sacrifice in performance.</a:t>
            </a:r>
            <a:br>
              <a:rPr lang="en-US" sz="1800" dirty="0">
                <a:latin typeface="+mn-lt"/>
                <a:ea typeface="Calibri"/>
              </a:rPr>
            </a:br>
            <a:r>
              <a:rPr lang="en-US" sz="1800" dirty="0" smtClean="0">
                <a:latin typeface="+mn-lt"/>
                <a:ea typeface="Calibri"/>
              </a:rPr>
              <a:t/>
            </a:r>
            <a:br>
              <a:rPr lang="en-US" sz="1800" dirty="0" smtClean="0">
                <a:latin typeface="+mn-lt"/>
                <a:ea typeface="Calibri"/>
              </a:rPr>
            </a:br>
            <a:r>
              <a:rPr lang="en-US" sz="1800" dirty="0">
                <a:latin typeface="+mn-lt"/>
                <a:ea typeface="Calibri"/>
              </a:rPr>
              <a:t> </a:t>
            </a:r>
            <a:r>
              <a:rPr lang="en-US" sz="1800" dirty="0" smtClean="0">
                <a:latin typeface="+mn-lt"/>
              </a:rPr>
              <a:t>•   E</a:t>
            </a:r>
            <a:r>
              <a:rPr lang="en-US" sz="1800" dirty="0" smtClean="0">
                <a:latin typeface="+mn-lt"/>
                <a:ea typeface="Calibri"/>
              </a:rPr>
              <a:t>ngineered </a:t>
            </a:r>
            <a:r>
              <a:rPr lang="en-US" sz="1800" dirty="0">
                <a:latin typeface="+mn-lt"/>
                <a:ea typeface="Calibri"/>
              </a:rPr>
              <a:t>to Last: Comprehensive water protection and superior </a:t>
            </a:r>
            <a:r>
              <a:rPr lang="en-US" sz="1800" dirty="0" smtClean="0">
                <a:latin typeface="+mn-lt"/>
                <a:ea typeface="Calibri"/>
              </a:rPr>
              <a:t>air-flow</a:t>
            </a:r>
            <a:br>
              <a:rPr lang="en-US" sz="1800" dirty="0" smtClean="0">
                <a:latin typeface="+mn-lt"/>
                <a:ea typeface="Calibri"/>
              </a:rPr>
            </a:br>
            <a:r>
              <a:rPr lang="en-US" sz="1800" dirty="0" smtClean="0">
                <a:latin typeface="+mn-lt"/>
                <a:ea typeface="Calibri"/>
              </a:rPr>
              <a:t>     </a:t>
            </a:r>
            <a:r>
              <a:rPr lang="en-US" sz="1800" dirty="0">
                <a:latin typeface="+mn-lt"/>
                <a:ea typeface="Calibri"/>
              </a:rPr>
              <a:t>management can eliminate moisture-related problems.  In addition, builders </a:t>
            </a:r>
            <a:r>
              <a:rPr lang="en-US" sz="1800" dirty="0" smtClean="0">
                <a:latin typeface="+mn-lt"/>
                <a:ea typeface="Calibri"/>
              </a:rPr>
              <a:t>are</a:t>
            </a:r>
            <a:br>
              <a:rPr lang="en-US" sz="1800" dirty="0" smtClean="0">
                <a:latin typeface="+mn-lt"/>
                <a:ea typeface="Calibri"/>
              </a:rPr>
            </a:br>
            <a:r>
              <a:rPr lang="en-US" sz="1800" dirty="0" smtClean="0">
                <a:latin typeface="+mn-lt"/>
                <a:ea typeface="Calibri"/>
              </a:rPr>
              <a:t>     encouraged </a:t>
            </a:r>
            <a:r>
              <a:rPr lang="en-US" sz="1800" dirty="0">
                <a:latin typeface="+mn-lt"/>
                <a:ea typeface="Calibri"/>
              </a:rPr>
              <a:t>to include regionally appropriate disaster-resistant </a:t>
            </a:r>
            <a:r>
              <a:rPr lang="en-US" sz="1800" dirty="0" smtClean="0">
                <a:latin typeface="+mn-lt"/>
                <a:ea typeface="Calibri"/>
              </a:rPr>
              <a:t>construction</a:t>
            </a:r>
            <a:br>
              <a:rPr lang="en-US" sz="1800" dirty="0" smtClean="0">
                <a:latin typeface="+mn-lt"/>
                <a:ea typeface="Calibri"/>
              </a:rPr>
            </a:br>
            <a:r>
              <a:rPr lang="en-US" sz="1800" dirty="0" smtClean="0">
                <a:latin typeface="+mn-lt"/>
                <a:ea typeface="Calibri"/>
              </a:rPr>
              <a:t>     </a:t>
            </a:r>
            <a:r>
              <a:rPr lang="en-US" sz="1800" dirty="0">
                <a:latin typeface="+mn-lt"/>
                <a:ea typeface="Calibri"/>
              </a:rPr>
              <a:t>practices. A home built to Builders Challenge quality standards is designed </a:t>
            </a:r>
            <a:r>
              <a:rPr lang="en-US" sz="1800" dirty="0" smtClean="0">
                <a:latin typeface="+mn-lt"/>
                <a:ea typeface="Calibri"/>
              </a:rPr>
              <a:t>to</a:t>
            </a:r>
            <a:br>
              <a:rPr lang="en-US" sz="1800" dirty="0" smtClean="0">
                <a:latin typeface="+mn-lt"/>
                <a:ea typeface="Calibri"/>
              </a:rPr>
            </a:br>
            <a:r>
              <a:rPr lang="en-US" sz="1800" dirty="0" smtClean="0">
                <a:latin typeface="+mn-lt"/>
                <a:ea typeface="Calibri"/>
              </a:rPr>
              <a:t>     </a:t>
            </a:r>
            <a:r>
              <a:rPr lang="en-US" sz="1800" dirty="0">
                <a:latin typeface="+mn-lt"/>
                <a:ea typeface="Calibri"/>
              </a:rPr>
              <a:t>last hundreds of years.</a:t>
            </a:r>
            <a:br>
              <a:rPr lang="en-US" sz="1800" dirty="0">
                <a:latin typeface="+mn-lt"/>
                <a:ea typeface="Calibri"/>
              </a:rPr>
            </a:br>
            <a:r>
              <a:rPr lang="en-US" sz="1800" dirty="0" smtClean="0">
                <a:latin typeface="+mn-lt"/>
                <a:ea typeface="Calibri"/>
              </a:rPr>
              <a:t/>
            </a:r>
            <a:br>
              <a:rPr lang="en-US" sz="1800" dirty="0" smtClean="0">
                <a:latin typeface="+mn-lt"/>
                <a:ea typeface="Calibri"/>
              </a:rPr>
            </a:br>
            <a:r>
              <a:rPr lang="en-US" sz="1800" dirty="0">
                <a:latin typeface="+mn-lt"/>
                <a:ea typeface="Calibri"/>
              </a:rPr>
              <a:t> </a:t>
            </a:r>
            <a:r>
              <a:rPr lang="en-US" sz="1800" dirty="0">
                <a:latin typeface="+mn-lt"/>
              </a:rPr>
              <a:t>• </a:t>
            </a:r>
            <a:r>
              <a:rPr lang="en-US" sz="1800" dirty="0" smtClean="0">
                <a:latin typeface="+mn-lt"/>
              </a:rPr>
              <a:t>  </a:t>
            </a:r>
            <a:r>
              <a:rPr lang="en-US" sz="1800" dirty="0" smtClean="0">
                <a:latin typeface="+mn-lt"/>
                <a:ea typeface="Calibri"/>
              </a:rPr>
              <a:t>Future </a:t>
            </a:r>
            <a:r>
              <a:rPr lang="en-US" sz="1800" dirty="0">
                <a:latin typeface="+mn-lt"/>
                <a:ea typeface="Calibri"/>
              </a:rPr>
              <a:t>Performance Available Today: The U.S. DOE believes the </a:t>
            </a:r>
            <a:r>
              <a:rPr lang="en-US" sz="1800" dirty="0" smtClean="0">
                <a:latin typeface="+mn-lt"/>
                <a:ea typeface="Calibri"/>
              </a:rPr>
              <a:t>advanced</a:t>
            </a:r>
            <a:br>
              <a:rPr lang="en-US" sz="1800" dirty="0" smtClean="0">
                <a:latin typeface="+mn-lt"/>
                <a:ea typeface="Calibri"/>
              </a:rPr>
            </a:br>
            <a:r>
              <a:rPr lang="en-US" sz="1800" dirty="0" smtClean="0">
                <a:latin typeface="+mn-lt"/>
                <a:ea typeface="Calibri"/>
              </a:rPr>
              <a:t>     levels </a:t>
            </a:r>
            <a:r>
              <a:rPr lang="en-US" sz="1800" dirty="0">
                <a:latin typeface="+mn-lt"/>
                <a:ea typeface="Calibri"/>
              </a:rPr>
              <a:t>of affordability, comfort, quiet, health, durability, and quality delivered </a:t>
            </a:r>
            <a:r>
              <a:rPr lang="en-US" sz="1800" dirty="0" smtClean="0">
                <a:latin typeface="+mn-lt"/>
                <a:ea typeface="Calibri"/>
              </a:rPr>
              <a:t>in</a:t>
            </a:r>
            <a:br>
              <a:rPr lang="en-US" sz="1800" dirty="0" smtClean="0">
                <a:latin typeface="+mn-lt"/>
                <a:ea typeface="Calibri"/>
              </a:rPr>
            </a:br>
            <a:r>
              <a:rPr lang="en-US" sz="1800" dirty="0" smtClean="0">
                <a:latin typeface="+mn-lt"/>
                <a:ea typeface="Calibri"/>
              </a:rPr>
              <a:t>     your </a:t>
            </a:r>
            <a:r>
              <a:rPr lang="en-US" sz="1800" dirty="0">
                <a:latin typeface="+mn-lt"/>
                <a:ea typeface="Calibri"/>
              </a:rPr>
              <a:t>Builders Challenge </a:t>
            </a:r>
            <a:r>
              <a:rPr lang="en-US" sz="1800" dirty="0" smtClean="0">
                <a:latin typeface="+mn-lt"/>
                <a:ea typeface="Calibri"/>
              </a:rPr>
              <a:t>Qualified Home </a:t>
            </a:r>
            <a:r>
              <a:rPr lang="en-US" sz="1800" dirty="0">
                <a:latin typeface="+mn-lt"/>
                <a:ea typeface="Calibri"/>
              </a:rPr>
              <a:t>is where all housing is headed in </a:t>
            </a:r>
            <a:r>
              <a:rPr lang="en-US" sz="1800" dirty="0" smtClean="0">
                <a:latin typeface="+mn-lt"/>
                <a:ea typeface="Calibri"/>
              </a:rPr>
              <a:t>the</a:t>
            </a:r>
            <a:br>
              <a:rPr lang="en-US" sz="1800" dirty="0" smtClean="0">
                <a:latin typeface="+mn-lt"/>
                <a:ea typeface="Calibri"/>
              </a:rPr>
            </a:br>
            <a:r>
              <a:rPr lang="en-US" sz="1800" dirty="0" smtClean="0">
                <a:latin typeface="+mn-lt"/>
                <a:ea typeface="Calibri"/>
              </a:rPr>
              <a:t>     future</a:t>
            </a:r>
            <a:r>
              <a:rPr lang="en-US" sz="1800" dirty="0">
                <a:latin typeface="+mn-lt"/>
                <a:ea typeface="Calibri"/>
              </a:rPr>
              <a:t>.  Now you can feel confident before making such a large </a:t>
            </a:r>
            <a:r>
              <a:rPr lang="en-US" sz="1800" dirty="0" smtClean="0">
                <a:latin typeface="+mn-lt"/>
                <a:ea typeface="Calibri"/>
              </a:rPr>
              <a:t>purchase</a:t>
            </a:r>
            <a:br>
              <a:rPr lang="en-US" sz="1800" dirty="0" smtClean="0">
                <a:latin typeface="+mn-lt"/>
                <a:ea typeface="Calibri"/>
              </a:rPr>
            </a:br>
            <a:r>
              <a:rPr lang="en-US" sz="1800" dirty="0" smtClean="0">
                <a:latin typeface="+mn-lt"/>
                <a:ea typeface="Calibri"/>
              </a:rPr>
              <a:t>     decision</a:t>
            </a:r>
            <a:r>
              <a:rPr lang="en-US" sz="1800" dirty="0">
                <a:latin typeface="+mn-lt"/>
                <a:ea typeface="Calibri"/>
              </a:rPr>
              <a:t>.</a:t>
            </a:r>
            <a:r>
              <a:rPr lang="en-US" sz="11500" dirty="0">
                <a:latin typeface="+mn-lt"/>
                <a:ea typeface="Calibri"/>
              </a:rPr>
              <a:t/>
            </a:r>
            <a:br>
              <a:rPr lang="en-US" sz="11500" dirty="0">
                <a:latin typeface="+mn-lt"/>
                <a:ea typeface="Calibri"/>
              </a:rPr>
            </a:br>
            <a:r>
              <a:rPr lang="en-US" sz="5400" dirty="0">
                <a:latin typeface="Calibri"/>
                <a:ea typeface="Calibri"/>
              </a:rPr>
              <a:t> </a:t>
            </a:r>
            <a:br>
              <a:rPr lang="en-US" sz="5400" dirty="0">
                <a:latin typeface="Calibri"/>
                <a:ea typeface="Calibri"/>
              </a:rPr>
            </a:br>
            <a:endParaRPr lang="en-US" dirty="0"/>
          </a:p>
        </p:txBody>
      </p:sp>
      <p:sp>
        <p:nvSpPr>
          <p:cNvPr id="3" name="Rectangle 2"/>
          <p:cNvSpPr/>
          <p:nvPr/>
        </p:nvSpPr>
        <p:spPr>
          <a:xfrm>
            <a:off x="457200" y="38100"/>
            <a:ext cx="8458200" cy="461665"/>
          </a:xfrm>
          <a:prstGeom prst="rect">
            <a:avLst/>
          </a:prstGeom>
        </p:spPr>
        <p:txBody>
          <a:bodyPr wrap="square">
            <a:spAutoFit/>
          </a:bodyPr>
          <a:lstStyle/>
          <a:p>
            <a:r>
              <a:rPr lang="en-US" dirty="0">
                <a:solidFill>
                  <a:schemeClr val="accent1"/>
                </a:solidFill>
              </a:rPr>
              <a:t>DOE CHALLENGE HOME </a:t>
            </a:r>
            <a:r>
              <a:rPr lang="en-US" dirty="0" smtClean="0">
                <a:solidFill>
                  <a:schemeClr val="accent1"/>
                </a:solidFill>
              </a:rPr>
              <a:t>FEATURES </a:t>
            </a:r>
            <a:r>
              <a:rPr lang="en-US" dirty="0">
                <a:solidFill>
                  <a:schemeClr val="accent1"/>
                </a:solidFill>
              </a:rPr>
              <a:t>AND BENEFITS</a:t>
            </a:r>
          </a:p>
        </p:txBody>
      </p:sp>
    </p:spTree>
    <p:extLst>
      <p:ext uri="{BB962C8B-B14F-4D97-AF65-F5344CB8AC3E}">
        <p14:creationId xmlns="" xmlns:p14="http://schemas.microsoft.com/office/powerpoint/2010/main" val="36636891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57300"/>
            <a:ext cx="7358063" cy="1936750"/>
          </a:xfrm>
        </p:spPr>
        <p:txBody>
          <a:bodyPr anchor="t"/>
          <a:lstStyle/>
          <a:p>
            <a:r>
              <a:rPr lang="en-US" b="1" dirty="0" smtClean="0"/>
              <a:t/>
            </a:r>
            <a:br>
              <a:rPr lang="en-US" b="1" dirty="0" smtClean="0"/>
            </a:br>
            <a:r>
              <a:rPr lang="en-US" b="1" dirty="0" smtClean="0"/>
              <a:t>Environments </a:t>
            </a:r>
            <a:r>
              <a:rPr lang="en-US" b="1" dirty="0" smtClean="0"/>
              <a:t>for Living</a:t>
            </a:r>
            <a:br>
              <a:rPr lang="en-US" b="1" dirty="0" smtClean="0"/>
            </a:br>
            <a:r>
              <a:rPr lang="en-US" b="1" dirty="0" smtClean="0">
                <a:sym typeface="Symbol"/>
              </a:rPr>
              <a:t></a:t>
            </a:r>
            <a:r>
              <a:rPr lang="en-US" dirty="0"/>
              <a:t/>
            </a:r>
            <a:br>
              <a:rPr lang="en-US" dirty="0"/>
            </a:br>
            <a:r>
              <a:rPr lang="en-US" dirty="0" smtClean="0"/>
              <a:t> </a:t>
            </a:r>
            <a:r>
              <a:rPr lang="en-US" sz="4400" dirty="0" smtClean="0"/>
              <a:t>Key</a:t>
            </a:r>
            <a:r>
              <a:rPr lang="en-US" dirty="0" smtClean="0"/>
              <a:t> </a:t>
            </a:r>
            <a:r>
              <a:rPr lang="en-US" sz="4400" dirty="0" smtClean="0"/>
              <a:t>Features </a:t>
            </a:r>
            <a:r>
              <a:rPr lang="en-US" sz="4400" dirty="0"/>
              <a:t>and Benefits </a:t>
            </a:r>
            <a:r>
              <a:rPr lang="en-US" dirty="0"/>
              <a:t/>
            </a:r>
            <a:br>
              <a:rPr lang="en-US" dirty="0"/>
            </a:br>
            <a:r>
              <a:rPr lang="en-US" dirty="0" smtClean="0"/>
              <a:t/>
            </a:r>
            <a:br>
              <a:rPr lang="en-US" dirty="0" smtClean="0"/>
            </a:br>
            <a:r>
              <a:rPr lang="en-US" dirty="0"/>
              <a:t/>
            </a:r>
            <a:br>
              <a:rPr lang="en-US" dirty="0"/>
            </a:br>
            <a:r>
              <a:rPr lang="en-US" dirty="0"/>
              <a:t> </a:t>
            </a:r>
          </a:p>
        </p:txBody>
      </p:sp>
      <p:pic>
        <p:nvPicPr>
          <p:cNvPr id="3074" name="Picture 2" descr="C:\Users\CHerbert\Desktop\logo_EFL.jpg"/>
          <p:cNvPicPr>
            <a:picLocks noChangeAspect="1" noChangeArrowheads="1"/>
          </p:cNvPicPr>
          <p:nvPr/>
        </p:nvPicPr>
        <p:blipFill>
          <a:blip r:embed="rId2"/>
          <a:srcRect/>
          <a:stretch>
            <a:fillRect/>
          </a:stretch>
        </p:blipFill>
        <p:spPr bwMode="auto">
          <a:xfrm>
            <a:off x="914400" y="1028700"/>
            <a:ext cx="3366477" cy="75088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Residential Energy Codes Improving Faster</a:t>
            </a:r>
            <a:endParaRPr lang="en-US" dirty="0"/>
          </a:p>
        </p:txBody>
      </p:sp>
      <p:sp>
        <p:nvSpPr>
          <p:cNvPr id="7" name="Content Placeholder 6"/>
          <p:cNvSpPr>
            <a:spLocks noGrp="1"/>
          </p:cNvSpPr>
          <p:nvPr>
            <p:ph idx="1"/>
          </p:nvPr>
        </p:nvSpPr>
        <p:spPr>
          <a:xfrm>
            <a:off x="1295400" y="3009900"/>
            <a:ext cx="6748463" cy="660400"/>
          </a:xfrm>
        </p:spPr>
        <p:txBody>
          <a:bodyPr/>
          <a:lstStyle/>
          <a:p>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560" t="23611" r="11160" b="8135"/>
          <a:stretch/>
        </p:blipFill>
        <p:spPr bwMode="auto">
          <a:xfrm>
            <a:off x="990600" y="647700"/>
            <a:ext cx="744583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7679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0" y="703814"/>
            <a:ext cx="8534400" cy="4527550"/>
          </a:xfrm>
        </p:spPr>
        <p:txBody>
          <a:bodyPr anchor="t"/>
          <a:lstStyle/>
          <a:p>
            <a:pPr marL="285750" lvl="1" indent="-285750" algn="l">
              <a:buFont typeface="Wingdings" pitchFamily="2" charset="2"/>
              <a:buChar char="§"/>
            </a:pPr>
            <a:r>
              <a:rPr lang="en-US" sz="1800" b="1" dirty="0">
                <a:latin typeface="+mn-lt"/>
              </a:rPr>
              <a:t>ENERGY EFFICIENCY</a:t>
            </a:r>
            <a:br>
              <a:rPr lang="en-US" sz="1800" b="1" dirty="0">
                <a:latin typeface="+mn-lt"/>
              </a:rPr>
            </a:br>
            <a:r>
              <a:rPr lang="en-US" sz="1400" dirty="0">
                <a:latin typeface="+mn-lt"/>
              </a:rPr>
              <a:t/>
            </a:r>
            <a:br>
              <a:rPr lang="en-US" sz="1400" dirty="0">
                <a:latin typeface="+mn-lt"/>
              </a:rPr>
            </a:br>
            <a:r>
              <a:rPr lang="en-US" sz="1800" dirty="0" smtClean="0">
                <a:latin typeface="+mn-lt"/>
              </a:rPr>
              <a:t>•  Tight </a:t>
            </a:r>
            <a:r>
              <a:rPr lang="en-US" sz="1800" dirty="0">
                <a:latin typeface="+mn-lt"/>
              </a:rPr>
              <a:t>Construction-Special framing techniques such as a continuous air </a:t>
            </a:r>
            <a:r>
              <a:rPr lang="en-US" sz="1800" dirty="0" smtClean="0">
                <a:latin typeface="+mn-lt"/>
              </a:rPr>
              <a:t>barrier</a:t>
            </a:r>
            <a:br>
              <a:rPr lang="en-US" sz="1800" dirty="0" smtClean="0">
                <a:latin typeface="+mn-lt"/>
              </a:rPr>
            </a:br>
            <a:r>
              <a:rPr lang="en-US" sz="1800" dirty="0" smtClean="0">
                <a:latin typeface="+mn-lt"/>
              </a:rPr>
              <a:t>    </a:t>
            </a:r>
            <a:r>
              <a:rPr lang="en-US" sz="1800" dirty="0">
                <a:latin typeface="+mn-lt"/>
              </a:rPr>
              <a:t>and sealing of penetrations help reduce internal leaks and drafts</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  Improved </a:t>
            </a:r>
            <a:r>
              <a:rPr lang="en-US" sz="1800" dirty="0">
                <a:latin typeface="+mn-lt"/>
              </a:rPr>
              <a:t>Thermal Systems Enhanced insulation techniques help to </a:t>
            </a:r>
            <a:r>
              <a:rPr lang="en-US" sz="1800" dirty="0" smtClean="0">
                <a:latin typeface="+mn-lt"/>
              </a:rPr>
              <a:t>minimize</a:t>
            </a:r>
            <a:br>
              <a:rPr lang="en-US" sz="1800" dirty="0" smtClean="0">
                <a:latin typeface="+mn-lt"/>
              </a:rPr>
            </a:br>
            <a:r>
              <a:rPr lang="en-US" sz="1800" dirty="0" smtClean="0">
                <a:latin typeface="+mn-lt"/>
              </a:rPr>
              <a:t>   </a:t>
            </a:r>
            <a:r>
              <a:rPr lang="en-US" sz="1800" dirty="0">
                <a:latin typeface="+mn-lt"/>
              </a:rPr>
              <a:t>voids and gaps, and higher thermal properties (R-value) add to </a:t>
            </a:r>
            <a:r>
              <a:rPr lang="en-US" sz="1800" dirty="0" smtClean="0">
                <a:latin typeface="+mn-lt"/>
              </a:rPr>
              <a:t>energy</a:t>
            </a:r>
            <a:br>
              <a:rPr lang="en-US" sz="1800" dirty="0" smtClean="0">
                <a:latin typeface="+mn-lt"/>
              </a:rPr>
            </a:br>
            <a:r>
              <a:rPr lang="en-US" sz="1800" dirty="0" smtClean="0">
                <a:latin typeface="+mn-lt"/>
              </a:rPr>
              <a:t>   </a:t>
            </a:r>
            <a:r>
              <a:rPr lang="en-US" sz="1800" dirty="0">
                <a:latin typeface="+mn-lt"/>
              </a:rPr>
              <a:t>efficiency</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  Right-Sized </a:t>
            </a:r>
            <a:r>
              <a:rPr lang="en-US" sz="1800" dirty="0">
                <a:latin typeface="+mn-lt"/>
              </a:rPr>
              <a:t>HVAC  "Right-sized" heating and cooling systems and sealed </a:t>
            </a:r>
            <a:r>
              <a:rPr lang="en-US" sz="1800" dirty="0" smtClean="0">
                <a:latin typeface="+mn-lt"/>
              </a:rPr>
              <a:t>air</a:t>
            </a:r>
            <a:br>
              <a:rPr lang="en-US" sz="1800" dirty="0" smtClean="0">
                <a:latin typeface="+mn-lt"/>
              </a:rPr>
            </a:br>
            <a:r>
              <a:rPr lang="en-US" sz="1800" dirty="0" smtClean="0">
                <a:latin typeface="+mn-lt"/>
              </a:rPr>
              <a:t>   </a:t>
            </a:r>
            <a:r>
              <a:rPr lang="en-US" sz="1800" dirty="0">
                <a:latin typeface="+mn-lt"/>
              </a:rPr>
              <a:t>ducts help equipment work efficiently.("Right-sized" refers to the process </a:t>
            </a:r>
            <a:r>
              <a:rPr lang="en-US" sz="1800" dirty="0" smtClean="0">
                <a:latin typeface="+mn-lt"/>
              </a:rPr>
              <a:t>of</a:t>
            </a:r>
            <a:br>
              <a:rPr lang="en-US" sz="1800" dirty="0" smtClean="0">
                <a:latin typeface="+mn-lt"/>
              </a:rPr>
            </a:br>
            <a:r>
              <a:rPr lang="en-US" sz="1800" dirty="0" smtClean="0">
                <a:latin typeface="+mn-lt"/>
              </a:rPr>
              <a:t>   </a:t>
            </a:r>
            <a:r>
              <a:rPr lang="en-US" sz="1800" dirty="0">
                <a:latin typeface="+mn-lt"/>
              </a:rPr>
              <a:t>determining which HVAC system should be used in any particular structure</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  Guaranteed </a:t>
            </a:r>
            <a:r>
              <a:rPr lang="en-US" sz="1800" dirty="0">
                <a:latin typeface="+mn-lt"/>
              </a:rPr>
              <a:t>Performance-Written guarantees* are issued to homeowners </a:t>
            </a:r>
            <a:r>
              <a:rPr lang="en-US" sz="1800" dirty="0" smtClean="0">
                <a:latin typeface="+mn-lt"/>
              </a:rPr>
              <a:t>on</a:t>
            </a:r>
            <a:br>
              <a:rPr lang="en-US" sz="1800" dirty="0" smtClean="0">
                <a:latin typeface="+mn-lt"/>
              </a:rPr>
            </a:br>
            <a:r>
              <a:rPr lang="en-US" sz="1800" dirty="0" smtClean="0">
                <a:latin typeface="+mn-lt"/>
              </a:rPr>
              <a:t>    </a:t>
            </a:r>
            <a:r>
              <a:rPr lang="en-US" sz="1800" dirty="0">
                <a:latin typeface="+mn-lt"/>
              </a:rPr>
              <a:t>the amount of energy used for heating and cooling, and comfort.</a:t>
            </a:r>
            <a:br>
              <a:rPr lang="en-US" sz="1800" dirty="0">
                <a:latin typeface="+mn-lt"/>
              </a:rPr>
            </a:br>
            <a:endParaRPr lang="en-US" sz="1800" dirty="0">
              <a:latin typeface="+mn-lt"/>
            </a:endParaRPr>
          </a:p>
        </p:txBody>
      </p:sp>
      <p:sp>
        <p:nvSpPr>
          <p:cNvPr id="4" name="Rectangle 3"/>
          <p:cNvSpPr/>
          <p:nvPr/>
        </p:nvSpPr>
        <p:spPr>
          <a:xfrm>
            <a:off x="223947" y="38100"/>
            <a:ext cx="8610600" cy="400110"/>
          </a:xfrm>
          <a:prstGeom prst="rect">
            <a:avLst/>
          </a:prstGeom>
        </p:spPr>
        <p:txBody>
          <a:bodyPr wrap="square">
            <a:spAutoFit/>
          </a:bodyPr>
          <a:lstStyle/>
          <a:p>
            <a:r>
              <a:rPr lang="en-US" sz="2000" dirty="0" smtClean="0">
                <a:solidFill>
                  <a:schemeClr val="accent1"/>
                </a:solidFill>
                <a:latin typeface="+mj-lt"/>
              </a:rPr>
              <a:t>EFL – ENERGY SAVINGS  - FEATURES </a:t>
            </a:r>
            <a:r>
              <a:rPr lang="en-US" sz="2000" dirty="0">
                <a:solidFill>
                  <a:schemeClr val="accent1"/>
                </a:solidFill>
                <a:latin typeface="+mj-lt"/>
              </a:rPr>
              <a:t>AND BENEFITS</a:t>
            </a:r>
          </a:p>
        </p:txBody>
      </p:sp>
    </p:spTree>
    <p:extLst>
      <p:ext uri="{BB962C8B-B14F-4D97-AF65-F5344CB8AC3E}">
        <p14:creationId xmlns="" xmlns:p14="http://schemas.microsoft.com/office/powerpoint/2010/main" val="41618751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10" y="703814"/>
            <a:ext cx="8534400" cy="4527550"/>
          </a:xfrm>
        </p:spPr>
        <p:txBody>
          <a:bodyPr anchor="t"/>
          <a:lstStyle/>
          <a:p>
            <a:pPr marL="285750" lvl="1" indent="-285750" algn="l">
              <a:buFont typeface="Wingdings" pitchFamily="2" charset="2"/>
              <a:buChar char="§"/>
            </a:pPr>
            <a:r>
              <a:rPr lang="en-US" sz="1800" b="1" dirty="0">
                <a:latin typeface="+mn-lt"/>
              </a:rPr>
              <a:t>ENERGY </a:t>
            </a:r>
            <a:r>
              <a:rPr lang="en-US" sz="1800" b="1" dirty="0" smtClean="0">
                <a:latin typeface="+mn-lt"/>
              </a:rPr>
              <a:t>EFFICIENCY </a:t>
            </a:r>
            <a:r>
              <a:rPr lang="en-US" sz="1200" b="1" dirty="0" smtClean="0">
                <a:latin typeface="+mn-lt"/>
              </a:rPr>
              <a:t>(CONTINUED)</a:t>
            </a:r>
            <a:r>
              <a:rPr lang="en-US" sz="1200" b="1" dirty="0">
                <a:latin typeface="+mn-lt"/>
              </a:rPr>
              <a:t/>
            </a:r>
            <a:br>
              <a:rPr lang="en-US" sz="1200" b="1" dirty="0">
                <a:latin typeface="+mn-lt"/>
              </a:rPr>
            </a:br>
            <a:r>
              <a:rPr lang="en-US" sz="1400" dirty="0">
                <a:latin typeface="+mn-lt"/>
              </a:rPr>
              <a:t/>
            </a:r>
            <a:br>
              <a:rPr lang="en-US" sz="1400" dirty="0">
                <a:latin typeface="+mn-lt"/>
              </a:rPr>
            </a:br>
            <a:r>
              <a:rPr lang="en-US" sz="1400" dirty="0" smtClean="0">
                <a:latin typeface="+mn-lt"/>
              </a:rPr>
              <a:t>•  </a:t>
            </a:r>
            <a:r>
              <a:rPr lang="en-US" sz="1800" dirty="0" smtClean="0">
                <a:latin typeface="+mn-lt"/>
              </a:rPr>
              <a:t>Low-E </a:t>
            </a:r>
            <a:r>
              <a:rPr lang="en-US" sz="1800" dirty="0">
                <a:latin typeface="+mn-lt"/>
              </a:rPr>
              <a:t>Windows-Low "emissivity" windows have protective coatings to help </a:t>
            </a:r>
            <a:r>
              <a:rPr lang="en-US" sz="1800" dirty="0" smtClean="0">
                <a:latin typeface="+mn-lt"/>
              </a:rPr>
              <a:t/>
            </a:r>
            <a:br>
              <a:rPr lang="en-US" sz="1800" dirty="0" smtClean="0">
                <a:latin typeface="+mn-lt"/>
              </a:rPr>
            </a:br>
            <a:r>
              <a:rPr lang="en-US" sz="1800" dirty="0" smtClean="0">
                <a:latin typeface="+mn-lt"/>
              </a:rPr>
              <a:t>   keep </a:t>
            </a:r>
            <a:r>
              <a:rPr lang="en-US" sz="1800" dirty="0">
                <a:latin typeface="+mn-lt"/>
              </a:rPr>
              <a:t>heat in during winter and out during summer</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  Energy-Efficient </a:t>
            </a:r>
            <a:r>
              <a:rPr lang="en-US" sz="1800" dirty="0">
                <a:latin typeface="+mn-lt"/>
              </a:rPr>
              <a:t>Lighting-At least 60% of all hard-wired lights must be </a:t>
            </a:r>
            <a:r>
              <a:rPr lang="en-US" sz="1800" dirty="0" smtClean="0">
                <a:latin typeface="+mn-lt"/>
              </a:rPr>
              <a:t>compact</a:t>
            </a:r>
            <a:br>
              <a:rPr lang="en-US" sz="1800" dirty="0" smtClean="0">
                <a:latin typeface="+mn-lt"/>
              </a:rPr>
            </a:br>
            <a:r>
              <a:rPr lang="en-US" sz="1800" dirty="0" smtClean="0">
                <a:latin typeface="+mn-lt"/>
              </a:rPr>
              <a:t>   fluorescent </a:t>
            </a:r>
            <a:r>
              <a:rPr lang="en-US" sz="1800" dirty="0">
                <a:latin typeface="+mn-lt"/>
              </a:rPr>
              <a:t>or LED, reducing overall home energy consumption</a:t>
            </a:r>
            <a:r>
              <a:rPr lang="en-US" sz="1800" dirty="0" smtClean="0">
                <a:latin typeface="+mn-lt"/>
              </a:rPr>
              <a:t>.</a:t>
            </a:r>
            <a:br>
              <a:rPr lang="en-US" sz="1800" dirty="0" smtClean="0">
                <a:latin typeface="+mn-lt"/>
              </a:rPr>
            </a:br>
            <a:r>
              <a:rPr lang="en-US" sz="1800" dirty="0">
                <a:latin typeface="+mn-lt"/>
              </a:rPr>
              <a:t/>
            </a:r>
            <a:br>
              <a:rPr lang="en-US" sz="1800" dirty="0">
                <a:latin typeface="+mn-lt"/>
              </a:rPr>
            </a:br>
            <a:r>
              <a:rPr lang="en-US" sz="1800" dirty="0" smtClean="0">
                <a:latin typeface="+mn-lt"/>
              </a:rPr>
              <a:t>•  Energy-Efficient </a:t>
            </a:r>
            <a:r>
              <a:rPr lang="en-US" sz="1800" dirty="0">
                <a:latin typeface="+mn-lt"/>
              </a:rPr>
              <a:t>Appliances-ENERGY STAR® qualified appliances such as </a:t>
            </a:r>
            <a:r>
              <a:rPr lang="en-US" sz="1800" dirty="0" smtClean="0">
                <a:latin typeface="+mn-lt"/>
              </a:rPr>
              <a:t> </a:t>
            </a:r>
            <a:br>
              <a:rPr lang="en-US" sz="1800" dirty="0" smtClean="0">
                <a:latin typeface="+mn-lt"/>
              </a:rPr>
            </a:br>
            <a:r>
              <a:rPr lang="en-US" sz="1800" dirty="0" smtClean="0">
                <a:latin typeface="+mn-lt"/>
              </a:rPr>
              <a:t>   refrigerators </a:t>
            </a:r>
            <a:r>
              <a:rPr lang="en-US" sz="1800" dirty="0">
                <a:latin typeface="+mn-lt"/>
              </a:rPr>
              <a:t>and clothes dryers, dishwashers and efficient water heaters </a:t>
            </a:r>
            <a:r>
              <a:rPr lang="en-US" sz="1800" dirty="0" smtClean="0">
                <a:latin typeface="+mn-lt"/>
              </a:rPr>
              <a:t>help</a:t>
            </a:r>
            <a:br>
              <a:rPr lang="en-US" sz="1800" dirty="0" smtClean="0">
                <a:latin typeface="+mn-lt"/>
              </a:rPr>
            </a:br>
            <a:r>
              <a:rPr lang="en-US" sz="1800" dirty="0" smtClean="0">
                <a:latin typeface="+mn-lt"/>
              </a:rPr>
              <a:t>   </a:t>
            </a:r>
            <a:r>
              <a:rPr lang="en-US" sz="1800" dirty="0">
                <a:latin typeface="+mn-lt"/>
              </a:rPr>
              <a:t>conserve energy.</a:t>
            </a:r>
            <a:r>
              <a:rPr lang="en-US" sz="1400" dirty="0">
                <a:latin typeface="+mn-lt"/>
              </a:rPr>
              <a:t/>
            </a:r>
            <a:br>
              <a:rPr lang="en-US" sz="1400" dirty="0">
                <a:latin typeface="+mn-lt"/>
              </a:rPr>
            </a:br>
            <a:endParaRPr lang="en-US" sz="1400" dirty="0">
              <a:latin typeface="+mn-lt"/>
            </a:endParaRPr>
          </a:p>
        </p:txBody>
      </p:sp>
      <p:sp>
        <p:nvSpPr>
          <p:cNvPr id="4" name="Rectangle 3"/>
          <p:cNvSpPr/>
          <p:nvPr/>
        </p:nvSpPr>
        <p:spPr>
          <a:xfrm>
            <a:off x="223947" y="38100"/>
            <a:ext cx="8610600" cy="400110"/>
          </a:xfrm>
          <a:prstGeom prst="rect">
            <a:avLst/>
          </a:prstGeom>
        </p:spPr>
        <p:txBody>
          <a:bodyPr wrap="square">
            <a:spAutoFit/>
          </a:bodyPr>
          <a:lstStyle/>
          <a:p>
            <a:r>
              <a:rPr lang="en-US" sz="2000" dirty="0" smtClean="0">
                <a:solidFill>
                  <a:schemeClr val="accent1"/>
                </a:solidFill>
                <a:latin typeface="+mj-lt"/>
              </a:rPr>
              <a:t>EFL – ENERGY SAVINGS - FEATURES </a:t>
            </a:r>
            <a:r>
              <a:rPr lang="en-US" sz="2000" dirty="0">
                <a:solidFill>
                  <a:schemeClr val="accent1"/>
                </a:solidFill>
                <a:latin typeface="+mj-lt"/>
              </a:rPr>
              <a:t>AND BENEFITS</a:t>
            </a:r>
          </a:p>
        </p:txBody>
      </p:sp>
    </p:spTree>
    <p:extLst>
      <p:ext uri="{BB962C8B-B14F-4D97-AF65-F5344CB8AC3E}">
        <p14:creationId xmlns="" xmlns:p14="http://schemas.microsoft.com/office/powerpoint/2010/main" val="784208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9" y="952500"/>
            <a:ext cx="8635031" cy="4038600"/>
          </a:xfrm>
        </p:spPr>
        <p:txBody>
          <a:bodyPr anchor="t"/>
          <a:lstStyle/>
          <a:p>
            <a:pPr marL="285750" lvl="1" indent="-285750" algn="l">
              <a:buFont typeface="Wingdings" pitchFamily="2" charset="2"/>
              <a:buChar char="§"/>
            </a:pPr>
            <a:r>
              <a:rPr lang="en-US" sz="1800" b="1" dirty="0"/>
              <a:t>DURABILITY</a:t>
            </a:r>
            <a:r>
              <a:rPr lang="en-US" sz="1800" dirty="0"/>
              <a:t/>
            </a:r>
            <a:br>
              <a:rPr lang="en-US" sz="1800" dirty="0"/>
            </a:br>
            <a:r>
              <a:rPr lang="en-US" sz="1800" dirty="0"/>
              <a:t/>
            </a:r>
            <a:br>
              <a:rPr lang="en-US" sz="1800" dirty="0"/>
            </a:br>
            <a:r>
              <a:rPr lang="en-US" sz="1400" dirty="0" smtClean="0"/>
              <a:t>•  </a:t>
            </a:r>
            <a:r>
              <a:rPr lang="en-US" sz="1800" dirty="0" smtClean="0"/>
              <a:t>Internal </a:t>
            </a:r>
            <a:r>
              <a:rPr lang="en-US" sz="1800" dirty="0"/>
              <a:t>Moisture Management-Vents, pressure balancing, fresh air </a:t>
            </a:r>
            <a:r>
              <a:rPr lang="en-US" sz="1800" dirty="0" smtClean="0"/>
              <a:t>ventilation</a:t>
            </a:r>
            <a:br>
              <a:rPr lang="en-US" sz="1800" dirty="0" smtClean="0"/>
            </a:br>
            <a:r>
              <a:rPr lang="en-US" sz="1800" dirty="0" smtClean="0"/>
              <a:t>   and </a:t>
            </a:r>
            <a:r>
              <a:rPr lang="en-US" sz="1800" dirty="0"/>
              <a:t>"right-sized" HVAC equipment work to reduce moisture from daily </a:t>
            </a:r>
            <a:r>
              <a:rPr lang="en-US" sz="1800" dirty="0" smtClean="0"/>
              <a:t>activities</a:t>
            </a:r>
            <a:br>
              <a:rPr lang="en-US" sz="1800" dirty="0" smtClean="0"/>
            </a:br>
            <a:r>
              <a:rPr lang="en-US" sz="1800" dirty="0" smtClean="0"/>
              <a:t>   like </a:t>
            </a:r>
            <a:r>
              <a:rPr lang="en-US" sz="1800" dirty="0"/>
              <a:t>cooking and showering</a:t>
            </a:r>
            <a:r>
              <a:rPr lang="en-US" sz="1800" dirty="0" smtClean="0"/>
              <a:t>.</a:t>
            </a:r>
            <a:br>
              <a:rPr lang="en-US" sz="1800" dirty="0" smtClean="0"/>
            </a:br>
            <a:r>
              <a:rPr lang="en-US" sz="1800" dirty="0"/>
              <a:t/>
            </a:r>
            <a:br>
              <a:rPr lang="en-US" sz="1800" dirty="0"/>
            </a:br>
            <a:r>
              <a:rPr lang="en-US" sz="1800" dirty="0" smtClean="0"/>
              <a:t>•  Tight </a:t>
            </a:r>
            <a:r>
              <a:rPr lang="en-US" sz="1800" dirty="0"/>
              <a:t>Construction-Air barrier continuity and air tightness reduce the </a:t>
            </a:r>
            <a:r>
              <a:rPr lang="en-US" sz="1800" dirty="0" smtClean="0"/>
              <a:t>potential</a:t>
            </a:r>
            <a:br>
              <a:rPr lang="en-US" sz="1800" dirty="0" smtClean="0"/>
            </a:br>
            <a:r>
              <a:rPr lang="en-US" sz="1800" dirty="0" smtClean="0"/>
              <a:t>    for moisture </a:t>
            </a:r>
            <a:r>
              <a:rPr lang="en-US" sz="1800" dirty="0"/>
              <a:t>to enter the building envelope</a:t>
            </a:r>
            <a:r>
              <a:rPr lang="en-US" sz="1800" dirty="0" smtClean="0"/>
              <a:t>.</a:t>
            </a:r>
            <a:br>
              <a:rPr lang="en-US" sz="1800" dirty="0" smtClean="0"/>
            </a:br>
            <a:r>
              <a:rPr lang="en-US" sz="1800" dirty="0"/>
              <a:t/>
            </a:r>
            <a:br>
              <a:rPr lang="en-US" sz="1800" dirty="0"/>
            </a:br>
            <a:r>
              <a:rPr lang="en-US" sz="1800" dirty="0" smtClean="0"/>
              <a:t>•  Improved </a:t>
            </a:r>
            <a:r>
              <a:rPr lang="en-US" sz="1800" dirty="0"/>
              <a:t>Thermal Systems-Program requirements such as low-e windows </a:t>
            </a:r>
            <a:r>
              <a:rPr lang="en-US" sz="1800" dirty="0" smtClean="0"/>
              <a:t>and</a:t>
            </a:r>
            <a:br>
              <a:rPr lang="en-US" sz="1800" dirty="0" smtClean="0"/>
            </a:br>
            <a:r>
              <a:rPr lang="en-US" sz="1800" dirty="0" smtClean="0"/>
              <a:t>   </a:t>
            </a:r>
            <a:r>
              <a:rPr lang="en-US" sz="1800" dirty="0"/>
              <a:t>insulation installed in contact with the air barrier reduce the potential </a:t>
            </a:r>
            <a:r>
              <a:rPr lang="en-US" sz="1800" dirty="0" smtClean="0"/>
              <a:t>for</a:t>
            </a:r>
            <a:br>
              <a:rPr lang="en-US" sz="1800" dirty="0" smtClean="0"/>
            </a:br>
            <a:r>
              <a:rPr lang="en-US" sz="1800" dirty="0" smtClean="0"/>
              <a:t>   moisture build-up.</a:t>
            </a:r>
            <a:r>
              <a:rPr lang="en-US" sz="1400" dirty="0" smtClean="0"/>
              <a:t/>
            </a:r>
            <a:br>
              <a:rPr lang="en-US" sz="1400" dirty="0" smtClean="0"/>
            </a:br>
            <a:endParaRPr lang="en-US" sz="1800" dirty="0"/>
          </a:p>
        </p:txBody>
      </p:sp>
      <p:sp>
        <p:nvSpPr>
          <p:cNvPr id="4" name="Rectangle 3"/>
          <p:cNvSpPr/>
          <p:nvPr/>
        </p:nvSpPr>
        <p:spPr>
          <a:xfrm>
            <a:off x="152400" y="30667"/>
            <a:ext cx="8915400" cy="400110"/>
          </a:xfrm>
          <a:prstGeom prst="rect">
            <a:avLst/>
          </a:prstGeom>
        </p:spPr>
        <p:txBody>
          <a:bodyPr wrap="square">
            <a:spAutoFit/>
          </a:bodyPr>
          <a:lstStyle/>
          <a:p>
            <a:r>
              <a:rPr lang="en-US" sz="2000" dirty="0">
                <a:solidFill>
                  <a:schemeClr val="accent1"/>
                </a:solidFill>
              </a:rPr>
              <a:t>EFL </a:t>
            </a:r>
            <a:r>
              <a:rPr lang="en-US" sz="2000" dirty="0" smtClean="0">
                <a:solidFill>
                  <a:schemeClr val="accent1"/>
                </a:solidFill>
              </a:rPr>
              <a:t>–DURABILITY  -  FEATURES AND BENEFITS</a:t>
            </a:r>
            <a:endParaRPr lang="en-US" sz="2000" dirty="0">
              <a:solidFill>
                <a:schemeClr val="accent1"/>
              </a:solidFill>
            </a:endParaRPr>
          </a:p>
        </p:txBody>
      </p:sp>
    </p:spTree>
    <p:extLst>
      <p:ext uri="{BB962C8B-B14F-4D97-AF65-F5344CB8AC3E}">
        <p14:creationId xmlns="" xmlns:p14="http://schemas.microsoft.com/office/powerpoint/2010/main" val="8502993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23900"/>
            <a:ext cx="8534400" cy="4038600"/>
          </a:xfrm>
        </p:spPr>
        <p:txBody>
          <a:bodyPr anchor="t"/>
          <a:lstStyle/>
          <a:p>
            <a:pPr marL="285750" lvl="1" indent="-285750" algn="l">
              <a:buFont typeface="Wingdings" pitchFamily="2" charset="2"/>
              <a:buChar char="§"/>
            </a:pPr>
            <a:r>
              <a:rPr lang="en-US" sz="1800" b="1" dirty="0" smtClean="0"/>
              <a:t>DURABILITY </a:t>
            </a:r>
            <a:r>
              <a:rPr lang="en-US" sz="1200" b="1" dirty="0"/>
              <a:t>(CONTINUED)</a:t>
            </a:r>
            <a:br>
              <a:rPr lang="en-US" sz="1200" b="1" dirty="0"/>
            </a:br>
            <a:r>
              <a:rPr lang="en-US" sz="1400" dirty="0"/>
              <a:t/>
            </a:r>
            <a:br>
              <a:rPr lang="en-US" sz="1400" dirty="0"/>
            </a:br>
            <a:r>
              <a:rPr lang="en-US" sz="1400" dirty="0" smtClean="0"/>
              <a:t/>
            </a:r>
            <a:br>
              <a:rPr lang="en-US" sz="1400" dirty="0" smtClean="0"/>
            </a:br>
            <a:r>
              <a:rPr lang="en-US" sz="1800" dirty="0" smtClean="0"/>
              <a:t>•  Optimum </a:t>
            </a:r>
            <a:r>
              <a:rPr lang="en-US" sz="1800" dirty="0"/>
              <a:t>Value Engineering-Special framing techniques reduce </a:t>
            </a:r>
            <a:r>
              <a:rPr lang="en-US" sz="1800" dirty="0" smtClean="0"/>
              <a:t>lumber</a:t>
            </a:r>
            <a:br>
              <a:rPr lang="en-US" sz="1800" dirty="0" smtClean="0"/>
            </a:br>
            <a:r>
              <a:rPr lang="en-US" sz="1800" dirty="0" smtClean="0"/>
              <a:t>   </a:t>
            </a:r>
            <a:r>
              <a:rPr lang="en-US" sz="1800" dirty="0"/>
              <a:t>requirements and material use, while maintaining structural integrity</a:t>
            </a:r>
            <a:r>
              <a:rPr lang="en-US" sz="1800" dirty="0" smtClean="0"/>
              <a:t>.</a:t>
            </a:r>
            <a:br>
              <a:rPr lang="en-US" sz="1800" dirty="0" smtClean="0"/>
            </a:br>
            <a:r>
              <a:rPr lang="en-US" sz="1800" dirty="0"/>
              <a:t/>
            </a:r>
            <a:br>
              <a:rPr lang="en-US" sz="1800" dirty="0"/>
            </a:br>
            <a:r>
              <a:rPr lang="en-US" sz="1800" dirty="0" smtClean="0"/>
              <a:t>•  Paint </a:t>
            </a:r>
            <a:r>
              <a:rPr lang="en-US" sz="1800" dirty="0"/>
              <a:t>Durability-Interior paints that meet a minimum 400 </a:t>
            </a:r>
            <a:r>
              <a:rPr lang="en-US" sz="1800" dirty="0" smtClean="0"/>
              <a:t>scrubs</a:t>
            </a:r>
            <a:br>
              <a:rPr lang="en-US" sz="1800" dirty="0" smtClean="0"/>
            </a:br>
            <a:r>
              <a:rPr lang="en-US" sz="1800" dirty="0" smtClean="0"/>
              <a:t>   </a:t>
            </a:r>
            <a:r>
              <a:rPr lang="en-US" sz="1800" dirty="0"/>
              <a:t>(ASTM </a:t>
            </a:r>
            <a:r>
              <a:rPr lang="en-US" sz="1800" dirty="0" smtClean="0"/>
              <a:t>D4060-07</a:t>
            </a:r>
            <a:r>
              <a:rPr lang="en-US" sz="1800" dirty="0"/>
              <a:t>), add to product longevity and can reduce future material </a:t>
            </a:r>
            <a:r>
              <a:rPr lang="en-US" sz="1800" dirty="0" smtClean="0"/>
              <a:t/>
            </a:r>
            <a:br>
              <a:rPr lang="en-US" sz="1800" dirty="0" smtClean="0"/>
            </a:br>
            <a:r>
              <a:rPr lang="en-US" sz="1800" dirty="0" smtClean="0"/>
              <a:t>   needs</a:t>
            </a:r>
            <a:r>
              <a:rPr lang="en-US" sz="1800" dirty="0"/>
              <a:t>.</a:t>
            </a:r>
            <a:br>
              <a:rPr lang="en-US" sz="1800" dirty="0"/>
            </a:br>
            <a:endParaRPr lang="en-US" sz="1800" dirty="0"/>
          </a:p>
        </p:txBody>
      </p:sp>
      <p:sp>
        <p:nvSpPr>
          <p:cNvPr id="4" name="Rectangle 3"/>
          <p:cNvSpPr/>
          <p:nvPr/>
        </p:nvSpPr>
        <p:spPr>
          <a:xfrm>
            <a:off x="152400" y="30667"/>
            <a:ext cx="8915400" cy="400110"/>
          </a:xfrm>
          <a:prstGeom prst="rect">
            <a:avLst/>
          </a:prstGeom>
        </p:spPr>
        <p:txBody>
          <a:bodyPr wrap="square">
            <a:spAutoFit/>
          </a:bodyPr>
          <a:lstStyle/>
          <a:p>
            <a:r>
              <a:rPr lang="en-US" sz="2000" dirty="0">
                <a:solidFill>
                  <a:schemeClr val="accent1"/>
                </a:solidFill>
              </a:rPr>
              <a:t>EFL </a:t>
            </a:r>
            <a:r>
              <a:rPr lang="en-US" sz="2000" dirty="0" smtClean="0">
                <a:solidFill>
                  <a:schemeClr val="accent1"/>
                </a:solidFill>
              </a:rPr>
              <a:t>–DURABILITY  -  FEATURES AND BENEFITS</a:t>
            </a:r>
            <a:endParaRPr lang="en-US" sz="2000" dirty="0">
              <a:solidFill>
                <a:schemeClr val="accent1"/>
              </a:solidFill>
            </a:endParaRPr>
          </a:p>
        </p:txBody>
      </p:sp>
    </p:spTree>
    <p:extLst>
      <p:ext uri="{BB962C8B-B14F-4D97-AF65-F5344CB8AC3E}">
        <p14:creationId xmlns="" xmlns:p14="http://schemas.microsoft.com/office/powerpoint/2010/main" val="11549511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7700"/>
            <a:ext cx="8382000" cy="4343399"/>
          </a:xfrm>
        </p:spPr>
        <p:txBody>
          <a:bodyPr anchor="t"/>
          <a:lstStyle/>
          <a:p>
            <a:pPr marL="285750" lvl="1" indent="-285750" algn="l">
              <a:buFont typeface="Wingdings" pitchFamily="2" charset="2"/>
              <a:buChar char="§"/>
            </a:pPr>
            <a:r>
              <a:rPr lang="en-US" sz="1800" b="1" dirty="0" smtClean="0"/>
              <a:t>INDOOR ENVIRONMENTAL QUALITY:</a:t>
            </a:r>
            <a:br>
              <a:rPr lang="en-US" sz="1800" b="1" dirty="0" smtClean="0"/>
            </a:br>
            <a:r>
              <a:rPr lang="en-US" sz="1400" dirty="0"/>
              <a:t/>
            </a:r>
            <a:br>
              <a:rPr lang="en-US" sz="1400" dirty="0"/>
            </a:br>
            <a:r>
              <a:rPr lang="en-US" sz="1800" dirty="0" smtClean="0"/>
              <a:t>•  Fresh </a:t>
            </a:r>
            <a:r>
              <a:rPr lang="en-US" sz="1800" dirty="0"/>
              <a:t>Air Ventilation-Fresh air ventilation systems deliver filtered fresh air </a:t>
            </a:r>
            <a:r>
              <a:rPr lang="en-US" sz="1800" dirty="0" smtClean="0"/>
              <a:t>to</a:t>
            </a:r>
            <a:br>
              <a:rPr lang="en-US" sz="1800" dirty="0" smtClean="0"/>
            </a:br>
            <a:r>
              <a:rPr lang="en-US" sz="1800" dirty="0" smtClean="0"/>
              <a:t>   </a:t>
            </a:r>
            <a:r>
              <a:rPr lang="en-US" sz="1800" dirty="0"/>
              <a:t>help reduce dust, odors and indoor contaminants for improved indoor </a:t>
            </a:r>
            <a:r>
              <a:rPr lang="en-US" sz="1800" dirty="0" smtClean="0"/>
              <a:t>air</a:t>
            </a:r>
            <a:br>
              <a:rPr lang="en-US" sz="1800" dirty="0" smtClean="0"/>
            </a:br>
            <a:r>
              <a:rPr lang="en-US" sz="1800" dirty="0" smtClean="0"/>
              <a:t>   </a:t>
            </a:r>
            <a:r>
              <a:rPr lang="en-US" sz="1800" dirty="0"/>
              <a:t>quality</a:t>
            </a:r>
            <a:r>
              <a:rPr lang="en-US" sz="1800" dirty="0" smtClean="0"/>
              <a:t>.</a:t>
            </a:r>
            <a:br>
              <a:rPr lang="en-US" sz="1800" dirty="0" smtClean="0"/>
            </a:br>
            <a:r>
              <a:rPr lang="en-US" sz="1800" dirty="0"/>
              <a:t/>
            </a:r>
            <a:br>
              <a:rPr lang="en-US" sz="1800" dirty="0"/>
            </a:br>
            <a:r>
              <a:rPr lang="en-US" sz="1800" dirty="0" smtClean="0"/>
              <a:t>•  Internal </a:t>
            </a:r>
            <a:r>
              <a:rPr lang="en-US" sz="1800" dirty="0"/>
              <a:t>Moisture Management-Vents, pressure balancing, fresh </a:t>
            </a:r>
            <a:r>
              <a:rPr lang="en-US" sz="1800" dirty="0" smtClean="0"/>
              <a:t>air</a:t>
            </a:r>
            <a:br>
              <a:rPr lang="en-US" sz="1800" dirty="0" smtClean="0"/>
            </a:br>
            <a:r>
              <a:rPr lang="en-US" sz="1800" dirty="0" smtClean="0"/>
              <a:t>   </a:t>
            </a:r>
            <a:r>
              <a:rPr lang="en-US" sz="1800" dirty="0"/>
              <a:t>ventilation and "right-sized" HVAC equipment work to reduce moisture </a:t>
            </a:r>
            <a:r>
              <a:rPr lang="en-US" sz="1800" dirty="0" smtClean="0"/>
              <a:t>in</a:t>
            </a:r>
            <a:br>
              <a:rPr lang="en-US" sz="1800" dirty="0" smtClean="0"/>
            </a:br>
            <a:r>
              <a:rPr lang="en-US" sz="1800" dirty="0" smtClean="0"/>
              <a:t>   </a:t>
            </a:r>
            <a:r>
              <a:rPr lang="en-US" sz="1800" dirty="0"/>
              <a:t>multiple ways</a:t>
            </a:r>
            <a:r>
              <a:rPr lang="en-US" sz="1800" dirty="0" smtClean="0"/>
              <a:t>.</a:t>
            </a:r>
            <a:br>
              <a:rPr lang="en-US" sz="1800" dirty="0" smtClean="0"/>
            </a:br>
            <a:r>
              <a:rPr lang="en-US" sz="1800" dirty="0"/>
              <a:t/>
            </a:r>
            <a:br>
              <a:rPr lang="en-US" sz="1800" dirty="0"/>
            </a:br>
            <a:r>
              <a:rPr lang="en-US" sz="1800" dirty="0" smtClean="0"/>
              <a:t>•  Air </a:t>
            </a:r>
            <a:r>
              <a:rPr lang="en-US" sz="1800" dirty="0"/>
              <a:t>Pressure Balancing-Balanced air pressure throughout the home results </a:t>
            </a:r>
            <a:r>
              <a:rPr lang="en-US" sz="1800" dirty="0" smtClean="0"/>
              <a:t>in</a:t>
            </a:r>
            <a:br>
              <a:rPr lang="en-US" sz="1800" dirty="0" smtClean="0"/>
            </a:br>
            <a:r>
              <a:rPr lang="en-US" sz="1800" dirty="0" smtClean="0"/>
              <a:t>   </a:t>
            </a:r>
            <a:r>
              <a:rPr lang="en-US" sz="1800" dirty="0"/>
              <a:t>more-even temperatures and reduces the potential for condensation build-up</a:t>
            </a:r>
            <a:r>
              <a:rPr lang="en-US" sz="1800" dirty="0" smtClean="0"/>
              <a:t>.</a:t>
            </a:r>
            <a:br>
              <a:rPr lang="en-US" sz="1800" dirty="0" smtClean="0"/>
            </a:br>
            <a:r>
              <a:rPr lang="en-US" sz="1800" dirty="0"/>
              <a:t/>
            </a:r>
            <a:br>
              <a:rPr lang="en-US" sz="1800" dirty="0"/>
            </a:br>
            <a:r>
              <a:rPr lang="en-US" sz="1800" dirty="0" smtClean="0"/>
              <a:t>•  Combustion </a:t>
            </a:r>
            <a:r>
              <a:rPr lang="en-US" sz="1800" dirty="0"/>
              <a:t>Safety-Combustion appliances in conditioned spaces are </a:t>
            </a:r>
            <a:r>
              <a:rPr lang="en-US" sz="1800" dirty="0" smtClean="0"/>
              <a:t>sealed</a:t>
            </a:r>
            <a:br>
              <a:rPr lang="en-US" sz="1800" dirty="0" smtClean="0"/>
            </a:br>
            <a:r>
              <a:rPr lang="en-US" sz="1800" dirty="0" smtClean="0"/>
              <a:t>   </a:t>
            </a:r>
            <a:r>
              <a:rPr lang="en-US" sz="1800" dirty="0"/>
              <a:t>or power-vented to help avoid build-up of carbon monoxide, and </a:t>
            </a:r>
            <a:r>
              <a:rPr lang="en-US" sz="1800" dirty="0" smtClean="0"/>
              <a:t>vent-free</a:t>
            </a:r>
            <a:br>
              <a:rPr lang="en-US" sz="1800" dirty="0" smtClean="0"/>
            </a:br>
            <a:r>
              <a:rPr lang="en-US" sz="1800" dirty="0" smtClean="0"/>
              <a:t>   </a:t>
            </a:r>
            <a:r>
              <a:rPr lang="en-US" sz="1800" dirty="0"/>
              <a:t>fireplaces are not allowed. CO detectors are required in all homes.</a:t>
            </a:r>
            <a:br>
              <a:rPr lang="en-US" sz="1800" dirty="0"/>
            </a:br>
            <a:endParaRPr lang="en-US" sz="1400" dirty="0"/>
          </a:p>
        </p:txBody>
      </p:sp>
      <p:sp>
        <p:nvSpPr>
          <p:cNvPr id="4" name="Rectangle 3"/>
          <p:cNvSpPr/>
          <p:nvPr/>
        </p:nvSpPr>
        <p:spPr>
          <a:xfrm>
            <a:off x="152400" y="19889"/>
            <a:ext cx="8686800" cy="461665"/>
          </a:xfrm>
          <a:prstGeom prst="rect">
            <a:avLst/>
          </a:prstGeom>
        </p:spPr>
        <p:txBody>
          <a:bodyPr wrap="square">
            <a:spAutoFit/>
          </a:bodyPr>
          <a:lstStyle/>
          <a:p>
            <a:r>
              <a:rPr lang="en-US" dirty="0">
                <a:solidFill>
                  <a:schemeClr val="accent1"/>
                </a:solidFill>
              </a:rPr>
              <a:t>EFL </a:t>
            </a:r>
            <a:r>
              <a:rPr lang="en-US" dirty="0" smtClean="0">
                <a:solidFill>
                  <a:schemeClr val="accent1"/>
                </a:solidFill>
              </a:rPr>
              <a:t>–INDOOR AIR QUALITY  </a:t>
            </a:r>
            <a:r>
              <a:rPr lang="en-US" dirty="0">
                <a:solidFill>
                  <a:schemeClr val="accent1"/>
                </a:solidFill>
              </a:rPr>
              <a:t>-  FEATURES AND BENEFITS</a:t>
            </a:r>
          </a:p>
        </p:txBody>
      </p:sp>
    </p:spTree>
    <p:extLst>
      <p:ext uri="{BB962C8B-B14F-4D97-AF65-F5344CB8AC3E}">
        <p14:creationId xmlns="" xmlns:p14="http://schemas.microsoft.com/office/powerpoint/2010/main" val="372773653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7700"/>
            <a:ext cx="8534400" cy="1936750"/>
          </a:xfrm>
        </p:spPr>
        <p:txBody>
          <a:bodyPr anchor="t"/>
          <a:lstStyle/>
          <a:p>
            <a:pPr marL="285750" lvl="1" indent="-285750" algn="l">
              <a:buFont typeface="Wingdings" pitchFamily="2" charset="2"/>
              <a:buChar char="§"/>
            </a:pPr>
            <a:r>
              <a:rPr lang="en-US" sz="1800" b="1" dirty="0" smtClean="0"/>
              <a:t>INDOOR ENVIRONMENTAL QUALITY: </a:t>
            </a:r>
            <a:r>
              <a:rPr lang="en-US" sz="1200" b="1" dirty="0" smtClean="0"/>
              <a:t>(CONTINUED)</a:t>
            </a:r>
            <a:br>
              <a:rPr lang="en-US" sz="1200" b="1" dirty="0" smtClean="0"/>
            </a:br>
            <a:r>
              <a:rPr lang="en-US" sz="1400" dirty="0"/>
              <a:t/>
            </a:r>
            <a:br>
              <a:rPr lang="en-US" sz="1400" dirty="0"/>
            </a:br>
            <a:r>
              <a:rPr lang="en-US" sz="1400" dirty="0" smtClean="0"/>
              <a:t>•  </a:t>
            </a:r>
            <a:r>
              <a:rPr lang="en-US" sz="1800" dirty="0" smtClean="0"/>
              <a:t>Enhanced </a:t>
            </a:r>
            <a:r>
              <a:rPr lang="en-US" sz="1800" dirty="0"/>
              <a:t>Filtration </a:t>
            </a:r>
            <a:r>
              <a:rPr lang="en-US" sz="1800" dirty="0" smtClean="0"/>
              <a:t>Systems - Air </a:t>
            </a:r>
            <a:r>
              <a:rPr lang="en-US" sz="1800" dirty="0"/>
              <a:t>filters with a MERV (Minimum </a:t>
            </a:r>
            <a:r>
              <a:rPr lang="en-US" sz="1800" dirty="0" smtClean="0"/>
              <a:t>Efficiency</a:t>
            </a:r>
            <a:br>
              <a:rPr lang="en-US" sz="1800" dirty="0" smtClean="0"/>
            </a:br>
            <a:r>
              <a:rPr lang="en-US" sz="1800" dirty="0" smtClean="0"/>
              <a:t>   Reporting </a:t>
            </a:r>
            <a:r>
              <a:rPr lang="en-US" sz="1800" dirty="0"/>
              <a:t>Value) of 8 or greater, or an approved electronic air cleaner, </a:t>
            </a:r>
            <a:r>
              <a:rPr lang="en-US" sz="1800" dirty="0" smtClean="0"/>
              <a:t>provide</a:t>
            </a:r>
            <a:br>
              <a:rPr lang="en-US" sz="1800" dirty="0" smtClean="0"/>
            </a:br>
            <a:r>
              <a:rPr lang="en-US" sz="1800" dirty="0" smtClean="0"/>
              <a:t>   </a:t>
            </a:r>
            <a:r>
              <a:rPr lang="en-US" sz="1800" dirty="0"/>
              <a:t>extra protection from contaminants</a:t>
            </a:r>
            <a:r>
              <a:rPr lang="en-US" sz="1800" dirty="0" smtClean="0"/>
              <a:t>.</a:t>
            </a:r>
            <a:r>
              <a:rPr lang="en-US" sz="1200" dirty="0" smtClean="0"/>
              <a:t/>
            </a:r>
            <a:br>
              <a:rPr lang="en-US" sz="1200" dirty="0" smtClean="0"/>
            </a:br>
            <a:r>
              <a:rPr lang="en-US" sz="1200" dirty="0"/>
              <a:t/>
            </a:r>
            <a:br>
              <a:rPr lang="en-US" sz="1200" dirty="0"/>
            </a:br>
            <a:r>
              <a:rPr lang="en-US" sz="1800" dirty="0" smtClean="0"/>
              <a:t>•  Paint - Using </a:t>
            </a:r>
            <a:r>
              <a:rPr lang="en-US" sz="1800" dirty="0"/>
              <a:t>paints with low levels of VOCs (Volatile Organic Compounds) </a:t>
            </a:r>
            <a:r>
              <a:rPr lang="en-US" sz="1800" dirty="0" smtClean="0"/>
              <a:t/>
            </a:r>
            <a:br>
              <a:rPr lang="en-US" sz="1800" dirty="0" smtClean="0"/>
            </a:br>
            <a:r>
              <a:rPr lang="en-US" sz="1800" dirty="0" smtClean="0"/>
              <a:t>   reduces </a:t>
            </a:r>
            <a:r>
              <a:rPr lang="en-US" sz="1800" dirty="0"/>
              <a:t>indoor pollutants</a:t>
            </a:r>
            <a:r>
              <a:rPr lang="en-US" sz="1800" dirty="0" smtClean="0"/>
              <a:t>.</a:t>
            </a:r>
            <a:r>
              <a:rPr lang="en-US" sz="1200" dirty="0" smtClean="0"/>
              <a:t/>
            </a:r>
            <a:br>
              <a:rPr lang="en-US" sz="1200" dirty="0" smtClean="0"/>
            </a:br>
            <a:r>
              <a:rPr lang="en-US" sz="1200" dirty="0"/>
              <a:t/>
            </a:r>
            <a:br>
              <a:rPr lang="en-US" sz="1200" dirty="0"/>
            </a:br>
            <a:r>
              <a:rPr lang="en-US" sz="1800" dirty="0" smtClean="0"/>
              <a:t>•  Carpet - Carpets </a:t>
            </a:r>
            <a:r>
              <a:rPr lang="en-US" sz="1800" dirty="0"/>
              <a:t>carrying the Carpet Rug and Institute (CRI) Green Label® </a:t>
            </a:r>
            <a:r>
              <a:rPr lang="en-US" sz="1800" dirty="0" smtClean="0"/>
              <a:t>for</a:t>
            </a:r>
            <a:br>
              <a:rPr lang="en-US" sz="1800" dirty="0" smtClean="0"/>
            </a:br>
            <a:r>
              <a:rPr lang="en-US" sz="1800" dirty="0" smtClean="0"/>
              <a:t>    </a:t>
            </a:r>
            <a:r>
              <a:rPr lang="en-US" sz="1800" dirty="0"/>
              <a:t>low VOC emissions strictly limit substances that can off-gas</a:t>
            </a:r>
            <a:r>
              <a:rPr lang="en-US" sz="1800" dirty="0" smtClean="0"/>
              <a:t>.</a:t>
            </a:r>
            <a:r>
              <a:rPr lang="en-US" sz="1200" dirty="0" smtClean="0"/>
              <a:t/>
            </a:r>
            <a:br>
              <a:rPr lang="en-US" sz="1200" dirty="0" smtClean="0"/>
            </a:br>
            <a:r>
              <a:rPr lang="en-US" sz="1200" dirty="0" smtClean="0"/>
              <a:t/>
            </a:r>
            <a:br>
              <a:rPr lang="en-US" sz="1200" dirty="0" smtClean="0"/>
            </a:br>
            <a:r>
              <a:rPr lang="en-US" sz="1800" dirty="0" smtClean="0"/>
              <a:t>•  Cabinetry - Cabinets </a:t>
            </a:r>
            <a:r>
              <a:rPr lang="en-US" sz="1800" dirty="0"/>
              <a:t>constructed from composite panels that meet </a:t>
            </a:r>
            <a:r>
              <a:rPr lang="en-US" sz="1800" dirty="0" smtClean="0"/>
              <a:t>the</a:t>
            </a:r>
            <a:br>
              <a:rPr lang="en-US" sz="1800" dirty="0" smtClean="0"/>
            </a:br>
            <a:r>
              <a:rPr lang="en-US" sz="1800" dirty="0" smtClean="0"/>
              <a:t>    </a:t>
            </a:r>
            <a:r>
              <a:rPr lang="en-US" sz="1800" dirty="0"/>
              <a:t>standards of the Kitchen Cabinet Manufacturers Association </a:t>
            </a:r>
            <a:r>
              <a:rPr lang="en-US" sz="1800" dirty="0" smtClean="0"/>
              <a:t>Environmental</a:t>
            </a:r>
            <a:br>
              <a:rPr lang="en-US" sz="1800" dirty="0" smtClean="0"/>
            </a:br>
            <a:r>
              <a:rPr lang="en-US" sz="1800" dirty="0" smtClean="0"/>
              <a:t>    </a:t>
            </a:r>
            <a:r>
              <a:rPr lang="en-US" sz="1800" dirty="0"/>
              <a:t>Stewardship Program (www.kcma.org), and the Composite Panel </a:t>
            </a:r>
            <a:r>
              <a:rPr lang="en-US" sz="1800" dirty="0" smtClean="0"/>
              <a:t>Association</a:t>
            </a:r>
            <a:br>
              <a:rPr lang="en-US" sz="1800" dirty="0" smtClean="0"/>
            </a:br>
            <a:r>
              <a:rPr lang="en-US" sz="1800" dirty="0" smtClean="0"/>
              <a:t>    </a:t>
            </a:r>
            <a:r>
              <a:rPr lang="en-US" sz="1800" dirty="0"/>
              <a:t>Environmentally Preferable Product Specification (CPA 03-08</a:t>
            </a:r>
            <a:r>
              <a:rPr lang="en-US" sz="1800" dirty="0" smtClean="0"/>
              <a:t>) </a:t>
            </a:r>
            <a:br>
              <a:rPr lang="en-US" sz="1800" dirty="0" smtClean="0"/>
            </a:br>
            <a:r>
              <a:rPr lang="en-US" sz="1800" dirty="0" smtClean="0"/>
              <a:t>    (</a:t>
            </a:r>
            <a:r>
              <a:rPr lang="en-US" sz="1800" dirty="0"/>
              <a:t>www.pbmdf.com).</a:t>
            </a:r>
            <a:br>
              <a:rPr lang="en-US" sz="1800" dirty="0"/>
            </a:br>
            <a:endParaRPr lang="en-US" sz="1800" dirty="0"/>
          </a:p>
        </p:txBody>
      </p:sp>
      <p:sp>
        <p:nvSpPr>
          <p:cNvPr id="4" name="Rectangle 3"/>
          <p:cNvSpPr/>
          <p:nvPr/>
        </p:nvSpPr>
        <p:spPr>
          <a:xfrm>
            <a:off x="152400" y="19889"/>
            <a:ext cx="8686800" cy="461665"/>
          </a:xfrm>
          <a:prstGeom prst="rect">
            <a:avLst/>
          </a:prstGeom>
        </p:spPr>
        <p:txBody>
          <a:bodyPr wrap="square">
            <a:spAutoFit/>
          </a:bodyPr>
          <a:lstStyle/>
          <a:p>
            <a:r>
              <a:rPr lang="en-US" dirty="0">
                <a:solidFill>
                  <a:schemeClr val="accent1"/>
                </a:solidFill>
              </a:rPr>
              <a:t>EFL </a:t>
            </a:r>
            <a:r>
              <a:rPr lang="en-US" dirty="0" smtClean="0">
                <a:solidFill>
                  <a:schemeClr val="accent1"/>
                </a:solidFill>
              </a:rPr>
              <a:t>–INDOOR AIR QUALITY  </a:t>
            </a:r>
            <a:r>
              <a:rPr lang="en-US" dirty="0">
                <a:solidFill>
                  <a:schemeClr val="accent1"/>
                </a:solidFill>
              </a:rPr>
              <a:t>-  FEATURES AND BENEFITS</a:t>
            </a:r>
          </a:p>
        </p:txBody>
      </p:sp>
    </p:spTree>
    <p:extLst>
      <p:ext uri="{BB962C8B-B14F-4D97-AF65-F5344CB8AC3E}">
        <p14:creationId xmlns="" xmlns:p14="http://schemas.microsoft.com/office/powerpoint/2010/main" val="26300344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52500"/>
            <a:ext cx="8686800" cy="1936750"/>
          </a:xfrm>
        </p:spPr>
        <p:txBody>
          <a:bodyPr anchor="t"/>
          <a:lstStyle/>
          <a:p>
            <a:pPr marL="285750" lvl="1" indent="-285750" algn="l">
              <a:buFont typeface="Wingdings" pitchFamily="2" charset="2"/>
              <a:buChar char="§"/>
            </a:pPr>
            <a:r>
              <a:rPr lang="en-US" sz="1800" b="1" dirty="0" smtClean="0"/>
              <a:t>WATER SAVINGS </a:t>
            </a:r>
            <a:br>
              <a:rPr lang="en-US" sz="1800" b="1" dirty="0" smtClean="0"/>
            </a:br>
            <a:r>
              <a:rPr lang="en-US" sz="1600" dirty="0"/>
              <a:t/>
            </a:r>
            <a:br>
              <a:rPr lang="en-US" sz="1600" dirty="0"/>
            </a:br>
            <a:r>
              <a:rPr lang="en-US" sz="1600" dirty="0" smtClean="0"/>
              <a:t>•  </a:t>
            </a:r>
            <a:r>
              <a:rPr lang="en-US" sz="1800" dirty="0" smtClean="0"/>
              <a:t>Low-Flow Faucets - Kitchen </a:t>
            </a:r>
            <a:r>
              <a:rPr lang="en-US" sz="1800" dirty="0"/>
              <a:t>sink and lavatory faucets that conserve water </a:t>
            </a:r>
            <a:r>
              <a:rPr lang="en-US" sz="1800" dirty="0" smtClean="0"/>
              <a:t>help</a:t>
            </a:r>
            <a:br>
              <a:rPr lang="en-US" sz="1800" dirty="0" smtClean="0"/>
            </a:br>
            <a:r>
              <a:rPr lang="en-US" sz="1800" dirty="0" smtClean="0"/>
              <a:t>   </a:t>
            </a:r>
            <a:r>
              <a:rPr lang="en-US" sz="1800" dirty="0"/>
              <a:t>reduce overall internal household water consumption</a:t>
            </a:r>
            <a:r>
              <a:rPr lang="en-US" sz="1800" dirty="0" smtClean="0"/>
              <a:t>.</a:t>
            </a:r>
            <a:br>
              <a:rPr lang="en-US" sz="1800" dirty="0" smtClean="0"/>
            </a:br>
            <a:r>
              <a:rPr lang="en-US" sz="1800" dirty="0"/>
              <a:t/>
            </a:r>
            <a:br>
              <a:rPr lang="en-US" sz="1800" dirty="0"/>
            </a:br>
            <a:r>
              <a:rPr lang="en-US" sz="1800" dirty="0" smtClean="0"/>
              <a:t>•  Low-Flow Showerheads - Showerheads </a:t>
            </a:r>
            <a:r>
              <a:rPr lang="en-US" sz="1800" dirty="0"/>
              <a:t>using the latest technologies can </a:t>
            </a:r>
            <a:r>
              <a:rPr lang="en-US" sz="1800" dirty="0" smtClean="0"/>
              <a:t>help</a:t>
            </a:r>
            <a:br>
              <a:rPr lang="en-US" sz="1800" dirty="0" smtClean="0"/>
            </a:br>
            <a:r>
              <a:rPr lang="en-US" sz="1800" dirty="0" smtClean="0"/>
              <a:t>   </a:t>
            </a:r>
            <a:r>
              <a:rPr lang="en-US" sz="1800" dirty="0"/>
              <a:t>save water without compromising performance</a:t>
            </a:r>
            <a:r>
              <a:rPr lang="en-US" sz="1800" dirty="0" smtClean="0"/>
              <a:t>.</a:t>
            </a:r>
            <a:br>
              <a:rPr lang="en-US" sz="1800" dirty="0" smtClean="0"/>
            </a:br>
            <a:r>
              <a:rPr lang="en-US" sz="1800" dirty="0"/>
              <a:t/>
            </a:r>
            <a:br>
              <a:rPr lang="en-US" sz="1800" dirty="0"/>
            </a:br>
            <a:r>
              <a:rPr lang="en-US" sz="1800" dirty="0" smtClean="0"/>
              <a:t>•  High-Efficiency </a:t>
            </a:r>
            <a:r>
              <a:rPr lang="en-US" sz="1800" dirty="0"/>
              <a:t>Dishwashers </a:t>
            </a:r>
            <a:r>
              <a:rPr lang="en-US" sz="1800" dirty="0" smtClean="0"/>
              <a:t/>
            </a:r>
            <a:br>
              <a:rPr lang="en-US" sz="1800" dirty="0" smtClean="0"/>
            </a:br>
            <a:r>
              <a:rPr lang="en-US" sz="1800" dirty="0"/>
              <a:t/>
            </a:r>
            <a:br>
              <a:rPr lang="en-US" sz="1800" dirty="0"/>
            </a:br>
            <a:r>
              <a:rPr lang="en-US" sz="1800" dirty="0" smtClean="0"/>
              <a:t>•  ENERGY </a:t>
            </a:r>
            <a:r>
              <a:rPr lang="en-US" sz="1800" dirty="0"/>
              <a:t>STAR® rated dishwashers use less water and add to </a:t>
            </a:r>
            <a:r>
              <a:rPr lang="en-US" sz="1800" dirty="0" smtClean="0"/>
              <a:t>overall</a:t>
            </a:r>
            <a:br>
              <a:rPr lang="en-US" sz="1800" dirty="0" smtClean="0"/>
            </a:br>
            <a:r>
              <a:rPr lang="en-US" sz="1800" dirty="0" smtClean="0"/>
              <a:t>   </a:t>
            </a:r>
            <a:r>
              <a:rPr lang="en-US" sz="1800" dirty="0"/>
              <a:t>household water savings.</a:t>
            </a:r>
            <a:br>
              <a:rPr lang="en-US" sz="1800" dirty="0"/>
            </a:br>
            <a:endParaRPr lang="en-US" sz="1800" dirty="0"/>
          </a:p>
        </p:txBody>
      </p:sp>
      <p:sp>
        <p:nvSpPr>
          <p:cNvPr id="4" name="Rectangle 3"/>
          <p:cNvSpPr/>
          <p:nvPr/>
        </p:nvSpPr>
        <p:spPr>
          <a:xfrm>
            <a:off x="228600" y="38100"/>
            <a:ext cx="8763000" cy="461665"/>
          </a:xfrm>
          <a:prstGeom prst="rect">
            <a:avLst/>
          </a:prstGeom>
        </p:spPr>
        <p:txBody>
          <a:bodyPr wrap="square">
            <a:spAutoFit/>
          </a:bodyPr>
          <a:lstStyle/>
          <a:p>
            <a:r>
              <a:rPr lang="en-US" dirty="0">
                <a:solidFill>
                  <a:schemeClr val="accent1"/>
                </a:solidFill>
              </a:rPr>
              <a:t>EFL </a:t>
            </a:r>
            <a:r>
              <a:rPr lang="en-US" dirty="0" smtClean="0">
                <a:solidFill>
                  <a:schemeClr val="accent1"/>
                </a:solidFill>
              </a:rPr>
              <a:t>–WATER SAVINGS  </a:t>
            </a:r>
            <a:r>
              <a:rPr lang="en-US" dirty="0">
                <a:solidFill>
                  <a:schemeClr val="accent1"/>
                </a:solidFill>
              </a:rPr>
              <a:t>-  FEATURES AND BENEFITS</a:t>
            </a:r>
          </a:p>
        </p:txBody>
      </p:sp>
    </p:spTree>
    <p:extLst>
      <p:ext uri="{BB962C8B-B14F-4D97-AF65-F5344CB8AC3E}">
        <p14:creationId xmlns="" xmlns:p14="http://schemas.microsoft.com/office/powerpoint/2010/main" val="11537436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875" y="1028700"/>
            <a:ext cx="8686800" cy="1936750"/>
          </a:xfrm>
        </p:spPr>
        <p:txBody>
          <a:bodyPr anchor="t"/>
          <a:lstStyle/>
          <a:p>
            <a:pPr marL="285750" lvl="1" indent="-285750" algn="l">
              <a:buFont typeface="Wingdings" pitchFamily="2" charset="2"/>
              <a:buChar char="§"/>
            </a:pPr>
            <a:r>
              <a:rPr lang="en-US" sz="1800" b="1" dirty="0" smtClean="0"/>
              <a:t>WATER SAVINGS </a:t>
            </a:r>
            <a:r>
              <a:rPr lang="en-US" sz="1200" b="1" dirty="0" smtClean="0"/>
              <a:t>(CONTINUED)</a:t>
            </a:r>
            <a:br>
              <a:rPr lang="en-US" sz="1200" b="1" dirty="0" smtClean="0"/>
            </a:br>
            <a:r>
              <a:rPr lang="en-US" sz="1600" dirty="0"/>
              <a:t/>
            </a:r>
            <a:br>
              <a:rPr lang="en-US" sz="1600" dirty="0"/>
            </a:br>
            <a:r>
              <a:rPr lang="en-US" sz="1800" dirty="0" smtClean="0"/>
              <a:t>•  High-Efficiency </a:t>
            </a:r>
            <a:r>
              <a:rPr lang="en-US" sz="1800" dirty="0"/>
              <a:t>Toilets </a:t>
            </a:r>
            <a:r>
              <a:rPr lang="en-US" sz="1800" dirty="0" smtClean="0"/>
              <a:t/>
            </a:r>
            <a:br>
              <a:rPr lang="en-US" sz="1800" dirty="0" smtClean="0"/>
            </a:br>
            <a:r>
              <a:rPr lang="en-US" sz="1800" dirty="0"/>
              <a:t/>
            </a:r>
            <a:br>
              <a:rPr lang="en-US" sz="1800" dirty="0"/>
            </a:br>
            <a:r>
              <a:rPr lang="en-US" sz="1800" dirty="0" smtClean="0"/>
              <a:t>•  Water </a:t>
            </a:r>
            <a:r>
              <a:rPr lang="en-US" sz="1800" dirty="0"/>
              <a:t>efficient toilets that meet specific performance criteria help reduce </a:t>
            </a:r>
            <a:r>
              <a:rPr lang="en-US" sz="1800" dirty="0" smtClean="0"/>
              <a:t>water</a:t>
            </a:r>
            <a:br>
              <a:rPr lang="en-US" sz="1800" dirty="0" smtClean="0"/>
            </a:br>
            <a:r>
              <a:rPr lang="en-US" sz="1800" dirty="0" smtClean="0"/>
              <a:t>   </a:t>
            </a:r>
            <a:r>
              <a:rPr lang="en-US" sz="1800" dirty="0"/>
              <a:t>use in the home</a:t>
            </a:r>
            <a:r>
              <a:rPr lang="en-US" sz="1800" dirty="0" smtClean="0"/>
              <a:t>.</a:t>
            </a:r>
            <a:br>
              <a:rPr lang="en-US" sz="1800" dirty="0" smtClean="0"/>
            </a:br>
            <a:r>
              <a:rPr lang="en-US" sz="1800" dirty="0"/>
              <a:t/>
            </a:r>
            <a:br>
              <a:rPr lang="en-US" sz="1800" dirty="0"/>
            </a:br>
            <a:r>
              <a:rPr lang="en-US" sz="1800" dirty="0" smtClean="0"/>
              <a:t>•  High-Performance </a:t>
            </a:r>
            <a:r>
              <a:rPr lang="en-US" sz="1800" dirty="0"/>
              <a:t>Clothes Washers </a:t>
            </a:r>
            <a:r>
              <a:rPr lang="en-US" sz="1800" dirty="0" smtClean="0"/>
              <a:t/>
            </a:r>
            <a:br>
              <a:rPr lang="en-US" sz="1800" dirty="0" smtClean="0"/>
            </a:br>
            <a:r>
              <a:rPr lang="en-US" sz="1800" dirty="0"/>
              <a:t/>
            </a:r>
            <a:br>
              <a:rPr lang="en-US" sz="1800" dirty="0"/>
            </a:br>
            <a:r>
              <a:rPr lang="en-US" sz="1800" dirty="0" smtClean="0"/>
              <a:t>•  ENERGY </a:t>
            </a:r>
            <a:r>
              <a:rPr lang="en-US" sz="1800" dirty="0"/>
              <a:t>STAR® qualified clothes washers that meet specific water </a:t>
            </a:r>
            <a:r>
              <a:rPr lang="en-US" sz="1800" dirty="0" smtClean="0"/>
              <a:t>efficiency</a:t>
            </a:r>
            <a:br>
              <a:rPr lang="en-US" sz="1800" dirty="0" smtClean="0"/>
            </a:br>
            <a:r>
              <a:rPr lang="en-US" sz="1800" dirty="0" smtClean="0"/>
              <a:t>   </a:t>
            </a:r>
            <a:r>
              <a:rPr lang="en-US" sz="1800" dirty="0"/>
              <a:t>metrics help to save on household water use.</a:t>
            </a:r>
            <a:br>
              <a:rPr lang="en-US" sz="1800" dirty="0"/>
            </a:br>
            <a:endParaRPr lang="en-US" sz="1800" dirty="0"/>
          </a:p>
        </p:txBody>
      </p:sp>
      <p:sp>
        <p:nvSpPr>
          <p:cNvPr id="4" name="Rectangle 3"/>
          <p:cNvSpPr/>
          <p:nvPr/>
        </p:nvSpPr>
        <p:spPr>
          <a:xfrm>
            <a:off x="228600" y="38100"/>
            <a:ext cx="8763000" cy="461665"/>
          </a:xfrm>
          <a:prstGeom prst="rect">
            <a:avLst/>
          </a:prstGeom>
        </p:spPr>
        <p:txBody>
          <a:bodyPr wrap="square">
            <a:spAutoFit/>
          </a:bodyPr>
          <a:lstStyle/>
          <a:p>
            <a:r>
              <a:rPr lang="en-US" dirty="0">
                <a:solidFill>
                  <a:schemeClr val="accent1"/>
                </a:solidFill>
              </a:rPr>
              <a:t>EFL </a:t>
            </a:r>
            <a:r>
              <a:rPr lang="en-US" dirty="0" smtClean="0">
                <a:solidFill>
                  <a:schemeClr val="accent1"/>
                </a:solidFill>
              </a:rPr>
              <a:t>–WATER SAVINGS  </a:t>
            </a:r>
            <a:r>
              <a:rPr lang="en-US" dirty="0">
                <a:solidFill>
                  <a:schemeClr val="accent1"/>
                </a:solidFill>
              </a:rPr>
              <a:t>-  FEATURES AND BENEFITS</a:t>
            </a:r>
          </a:p>
        </p:txBody>
      </p:sp>
    </p:spTree>
    <p:extLst>
      <p:ext uri="{BB962C8B-B14F-4D97-AF65-F5344CB8AC3E}">
        <p14:creationId xmlns="" xmlns:p14="http://schemas.microsoft.com/office/powerpoint/2010/main" val="5412537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62100"/>
            <a:ext cx="7205663" cy="1828800"/>
          </a:xfrm>
        </p:spPr>
        <p:txBody>
          <a:bodyPr anchor="t"/>
          <a:lstStyle/>
          <a:p>
            <a:r>
              <a:rPr lang="en-US" b="1" dirty="0" smtClean="0"/>
              <a:t>       Green </a:t>
            </a:r>
            <a:r>
              <a:rPr lang="en-US" b="1" dirty="0"/>
              <a:t>Built Texas</a:t>
            </a:r>
            <a:br>
              <a:rPr lang="en-US" b="1" dirty="0"/>
            </a:br>
            <a:r>
              <a:rPr lang="en-US" b="1" dirty="0">
                <a:sym typeface="Symbol"/>
              </a:rPr>
              <a:t></a:t>
            </a:r>
            <a:r>
              <a:rPr lang="en-US" dirty="0" smtClean="0"/>
              <a:t/>
            </a:r>
            <a:br>
              <a:rPr lang="en-US" dirty="0" smtClean="0"/>
            </a:br>
            <a:r>
              <a:rPr lang="en-US" sz="4400" dirty="0" smtClean="0"/>
              <a:t>Key Features and Benefits</a:t>
            </a:r>
            <a:br>
              <a:rPr lang="en-US" sz="4400" dirty="0" smtClean="0"/>
            </a:br>
            <a:r>
              <a:rPr lang="en-US" dirty="0" smtClean="0"/>
              <a:t>  </a:t>
            </a:r>
            <a:br>
              <a:rPr lang="en-US" dirty="0" smtClean="0"/>
            </a:br>
            <a:endParaRPr lang="en-US" dirty="0"/>
          </a:p>
        </p:txBody>
      </p:sp>
      <p:pic>
        <p:nvPicPr>
          <p:cNvPr id="4098" name="Picture 2" descr="C:\Users\CHerbert\Desktop\summitlogoiso.jpg"/>
          <p:cNvPicPr>
            <a:picLocks noChangeAspect="1" noChangeArrowheads="1"/>
          </p:cNvPicPr>
          <p:nvPr/>
        </p:nvPicPr>
        <p:blipFill>
          <a:blip r:embed="rId2"/>
          <a:srcRect/>
          <a:stretch>
            <a:fillRect/>
          </a:stretch>
        </p:blipFill>
        <p:spPr bwMode="auto">
          <a:xfrm>
            <a:off x="457200" y="1409700"/>
            <a:ext cx="1902012" cy="1447800"/>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839199" cy="461665"/>
          </a:xfrm>
          <a:prstGeom prst="rect">
            <a:avLst/>
          </a:prstGeom>
        </p:spPr>
        <p:txBody>
          <a:bodyPr wrap="square">
            <a:spAutoFit/>
          </a:bodyPr>
          <a:lstStyle/>
          <a:p>
            <a:r>
              <a:rPr lang="en-US" dirty="0">
                <a:solidFill>
                  <a:schemeClr val="accent1"/>
                </a:solidFill>
              </a:rPr>
              <a:t>GREEN BUILT TEXAS  -  FEATURES AND BENEFITS</a:t>
            </a:r>
          </a:p>
        </p:txBody>
      </p:sp>
      <p:sp>
        <p:nvSpPr>
          <p:cNvPr id="5" name="Title 4"/>
          <p:cNvSpPr>
            <a:spLocks noGrp="1"/>
          </p:cNvSpPr>
          <p:nvPr>
            <p:ph type="title"/>
          </p:nvPr>
        </p:nvSpPr>
        <p:spPr>
          <a:xfrm>
            <a:off x="304800" y="1181100"/>
            <a:ext cx="8382000" cy="1936750"/>
          </a:xfrm>
        </p:spPr>
        <p:txBody>
          <a:bodyPr anchor="t"/>
          <a:lstStyle/>
          <a:p>
            <a:pPr lvl="0" algn="l"/>
            <a:r>
              <a:rPr lang="en-US" sz="1800" dirty="0" smtClean="0">
                <a:latin typeface="+mn-lt"/>
                <a:sym typeface="Symbol"/>
              </a:rPr>
              <a:t>  </a:t>
            </a:r>
            <a:r>
              <a:rPr lang="en-US" sz="1800" dirty="0" smtClean="0">
                <a:latin typeface="+mn-lt"/>
              </a:rPr>
              <a:t>Site </a:t>
            </a:r>
            <a:r>
              <a:rPr lang="en-US" sz="1800" dirty="0">
                <a:latin typeface="+mn-lt"/>
              </a:rPr>
              <a:t>Management &amp; Waste </a:t>
            </a:r>
            <a:r>
              <a:rPr lang="en-US" sz="1800" dirty="0" smtClean="0">
                <a:latin typeface="+mn-lt"/>
              </a:rPr>
              <a:t>Reduction - Green </a:t>
            </a:r>
            <a:r>
              <a:rPr lang="en-US" sz="1800" dirty="0">
                <a:latin typeface="+mn-lt"/>
              </a:rPr>
              <a:t>Built Texas homes </a:t>
            </a:r>
            <a:r>
              <a:rPr lang="en-US" sz="1800" dirty="0" smtClean="0">
                <a:latin typeface="+mn-lt"/>
              </a:rPr>
              <a:t>incorporate</a:t>
            </a:r>
            <a:br>
              <a:rPr lang="en-US" sz="1800" dirty="0" smtClean="0">
                <a:latin typeface="+mn-lt"/>
              </a:rPr>
            </a:br>
            <a:r>
              <a:rPr lang="en-US" sz="1800" dirty="0" smtClean="0">
                <a:latin typeface="+mn-lt"/>
              </a:rPr>
              <a:t>    </a:t>
            </a:r>
            <a:r>
              <a:rPr lang="en-US" sz="1800" dirty="0">
                <a:latin typeface="+mn-lt"/>
              </a:rPr>
              <a:t>efficient site management and waste reduction practices on the jobsite aimed </a:t>
            </a:r>
            <a:r>
              <a:rPr lang="en-US" sz="1800" dirty="0" smtClean="0">
                <a:latin typeface="+mn-lt"/>
              </a:rPr>
              <a:t>at</a:t>
            </a:r>
            <a:br>
              <a:rPr lang="en-US" sz="1800" dirty="0" smtClean="0">
                <a:latin typeface="+mn-lt"/>
              </a:rPr>
            </a:br>
            <a:r>
              <a:rPr lang="en-US" sz="1800" dirty="0" smtClean="0">
                <a:latin typeface="+mn-lt"/>
              </a:rPr>
              <a:t>    </a:t>
            </a:r>
            <a:r>
              <a:rPr lang="en-US" sz="1800" dirty="0">
                <a:latin typeface="+mn-lt"/>
              </a:rPr>
              <a:t>reducing the environmental impact of the home while under construction. </a:t>
            </a:r>
            <a:r>
              <a:rPr lang="en-US" sz="1800" dirty="0" smtClean="0">
                <a:latin typeface="+mn-lt"/>
              </a:rPr>
              <a:t>These</a:t>
            </a:r>
            <a:br>
              <a:rPr lang="en-US" sz="1800" dirty="0" smtClean="0">
                <a:latin typeface="+mn-lt"/>
              </a:rPr>
            </a:br>
            <a:r>
              <a:rPr lang="en-US" sz="1800" dirty="0" smtClean="0">
                <a:latin typeface="+mn-lt"/>
              </a:rPr>
              <a:t>    </a:t>
            </a:r>
            <a:r>
              <a:rPr lang="en-US" sz="1800" dirty="0">
                <a:latin typeface="+mn-lt"/>
              </a:rPr>
              <a:t>practices and principles include tree preservation and protection, </a:t>
            </a:r>
            <a:r>
              <a:rPr lang="en-US" sz="1800" dirty="0" smtClean="0">
                <a:latin typeface="+mn-lt"/>
              </a:rPr>
              <a:t>recycling</a:t>
            </a:r>
            <a:br>
              <a:rPr lang="en-US" sz="1800" dirty="0" smtClean="0">
                <a:latin typeface="+mn-lt"/>
              </a:rPr>
            </a:br>
            <a:r>
              <a:rPr lang="en-US" sz="1800" dirty="0" smtClean="0">
                <a:latin typeface="+mn-lt"/>
              </a:rPr>
              <a:t>    </a:t>
            </a:r>
            <a:r>
              <a:rPr lang="en-US" sz="1800" dirty="0">
                <a:latin typeface="+mn-lt"/>
              </a:rPr>
              <a:t>measures and storm water control systems designed for the site.</a:t>
            </a:r>
            <a:br>
              <a:rPr lang="en-US" sz="1800" dirty="0">
                <a:latin typeface="+mn-lt"/>
              </a:rPr>
            </a:br>
            <a:r>
              <a:rPr lang="en-US" sz="1800" dirty="0">
                <a:latin typeface="+mn-lt"/>
              </a:rPr>
              <a:t> </a:t>
            </a:r>
            <a:br>
              <a:rPr lang="en-US" sz="1800" dirty="0">
                <a:latin typeface="+mn-lt"/>
              </a:rPr>
            </a:br>
            <a:r>
              <a:rPr lang="en-US" sz="1800" dirty="0">
                <a:latin typeface="+mn-lt"/>
                <a:sym typeface="Symbol"/>
              </a:rPr>
              <a:t> </a:t>
            </a:r>
            <a:r>
              <a:rPr lang="en-US" sz="1800" dirty="0" smtClean="0">
                <a:latin typeface="+mn-lt"/>
                <a:sym typeface="Symbol"/>
              </a:rPr>
              <a:t> </a:t>
            </a:r>
            <a:r>
              <a:rPr lang="en-US" sz="1800" dirty="0" smtClean="0">
                <a:latin typeface="+mn-lt"/>
              </a:rPr>
              <a:t>Water Efficiency - Preserving </a:t>
            </a:r>
            <a:r>
              <a:rPr lang="en-US" sz="1800" dirty="0">
                <a:latin typeface="+mn-lt"/>
              </a:rPr>
              <a:t>water resources is important to all Texans, </a:t>
            </a:r>
            <a:r>
              <a:rPr lang="en-US" sz="1800" dirty="0" smtClean="0">
                <a:latin typeface="+mn-lt"/>
              </a:rPr>
              <a:t>and</a:t>
            </a:r>
            <a:br>
              <a:rPr lang="en-US" sz="1800" dirty="0" smtClean="0">
                <a:latin typeface="+mn-lt"/>
              </a:rPr>
            </a:br>
            <a:r>
              <a:rPr lang="en-US" sz="1800" dirty="0" smtClean="0">
                <a:latin typeface="+mn-lt"/>
              </a:rPr>
              <a:t>    </a:t>
            </a:r>
            <a:r>
              <a:rPr lang="en-US" sz="1800" dirty="0">
                <a:latin typeface="+mn-lt"/>
              </a:rPr>
              <a:t>Green Built Texas homes are designed to conserve water both indoors and out</a:t>
            </a:r>
            <a:r>
              <a:rPr lang="en-US" sz="1800" dirty="0" smtClean="0">
                <a:latin typeface="+mn-lt"/>
              </a:rPr>
              <a:t>.</a:t>
            </a:r>
            <a:br>
              <a:rPr lang="en-US" sz="1800" dirty="0" smtClean="0">
                <a:latin typeface="+mn-lt"/>
              </a:rPr>
            </a:br>
            <a:r>
              <a:rPr lang="en-US" sz="1800" dirty="0" smtClean="0">
                <a:latin typeface="+mn-lt"/>
              </a:rPr>
              <a:t>    </a:t>
            </a:r>
            <a:r>
              <a:rPr lang="en-US" sz="1800" dirty="0">
                <a:latin typeface="+mn-lt"/>
              </a:rPr>
              <a:t>More efficient water delivery systems indoors combined with </a:t>
            </a:r>
            <a:r>
              <a:rPr lang="en-US" sz="1800" dirty="0" smtClean="0">
                <a:latin typeface="+mn-lt"/>
              </a:rPr>
              <a:t>drought-tolerant</a:t>
            </a:r>
            <a:br>
              <a:rPr lang="en-US" sz="1800" dirty="0" smtClean="0">
                <a:latin typeface="+mn-lt"/>
              </a:rPr>
            </a:br>
            <a:r>
              <a:rPr lang="en-US" sz="1800" dirty="0" smtClean="0">
                <a:latin typeface="+mn-lt"/>
              </a:rPr>
              <a:t>    </a:t>
            </a:r>
            <a:r>
              <a:rPr lang="en-US" sz="1800" dirty="0">
                <a:latin typeface="+mn-lt"/>
              </a:rPr>
              <a:t>landscaping choices and smart irrigation systems outdoors help extend </a:t>
            </a:r>
            <a:r>
              <a:rPr lang="en-US" sz="1800" dirty="0" smtClean="0">
                <a:latin typeface="+mn-lt"/>
              </a:rPr>
              <a:t>current</a:t>
            </a:r>
            <a:br>
              <a:rPr lang="en-US" sz="1800" dirty="0" smtClean="0">
                <a:latin typeface="+mn-lt"/>
              </a:rPr>
            </a:br>
            <a:r>
              <a:rPr lang="en-US" sz="1800" dirty="0" smtClean="0">
                <a:latin typeface="+mn-lt"/>
              </a:rPr>
              <a:t>    </a:t>
            </a:r>
            <a:r>
              <a:rPr lang="en-US" sz="1800" dirty="0">
                <a:latin typeface="+mn-lt"/>
              </a:rPr>
              <a:t>water resources. Buyers should discuss other GBT offerings with their </a:t>
            </a:r>
            <a:r>
              <a:rPr lang="en-US" sz="1800" dirty="0" smtClean="0">
                <a:latin typeface="+mn-lt"/>
              </a:rPr>
              <a:t>builder</a:t>
            </a:r>
            <a:br>
              <a:rPr lang="en-US" sz="1800" dirty="0" smtClean="0">
                <a:latin typeface="+mn-lt"/>
              </a:rPr>
            </a:br>
            <a:r>
              <a:rPr lang="en-US" sz="1800" dirty="0" smtClean="0">
                <a:latin typeface="+mn-lt"/>
              </a:rPr>
              <a:t>    </a:t>
            </a:r>
            <a:r>
              <a:rPr lang="en-US" sz="1800" dirty="0">
                <a:latin typeface="+mn-lt"/>
              </a:rPr>
              <a:t>such as rainwater catchment and additional water saving appliances </a:t>
            </a:r>
            <a:r>
              <a:rPr lang="en-US" sz="1800" dirty="0" smtClean="0">
                <a:latin typeface="+mn-lt"/>
              </a:rPr>
              <a:t>to</a:t>
            </a:r>
            <a:br>
              <a:rPr lang="en-US" sz="1800" dirty="0" smtClean="0">
                <a:latin typeface="+mn-lt"/>
              </a:rPr>
            </a:br>
            <a:r>
              <a:rPr lang="en-US" sz="1800" dirty="0" smtClean="0">
                <a:latin typeface="+mn-lt"/>
              </a:rPr>
              <a:t>    </a:t>
            </a:r>
            <a:r>
              <a:rPr lang="en-US" sz="1800" dirty="0">
                <a:latin typeface="+mn-lt"/>
              </a:rPr>
              <a:t>maximize water savings.</a:t>
            </a:r>
            <a:br>
              <a:rPr lang="en-US" sz="1800" dirty="0">
                <a:latin typeface="+mn-lt"/>
              </a:rPr>
            </a:br>
            <a:r>
              <a:rPr lang="en-US" sz="1800" dirty="0">
                <a:latin typeface="+mn-lt"/>
              </a:rPr>
              <a:t> </a:t>
            </a:r>
            <a:br>
              <a:rPr lang="en-US" sz="1800" dirty="0">
                <a:latin typeface="+mn-lt"/>
              </a:rPr>
            </a:br>
            <a:r>
              <a:rPr lang="en-US" sz="1800" dirty="0">
                <a:latin typeface="+mn-lt"/>
              </a:rPr>
              <a:t/>
            </a:r>
            <a:br>
              <a:rPr lang="en-US" sz="1800" dirty="0">
                <a:latin typeface="+mn-lt"/>
              </a:rPr>
            </a:br>
            <a:r>
              <a:rPr lang="en-US" sz="1800" dirty="0">
                <a:latin typeface="+mn-lt"/>
              </a:rPr>
              <a:t> </a:t>
            </a:r>
          </a:p>
        </p:txBody>
      </p:sp>
    </p:spTree>
    <p:extLst>
      <p:ext uri="{BB962C8B-B14F-4D97-AF65-F5344CB8AC3E}">
        <p14:creationId xmlns="" xmlns:p14="http://schemas.microsoft.com/office/powerpoint/2010/main" val="7347514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00_006_06_06006_02_02"/>
          <p:cNvPicPr>
            <a:picLocks noGrp="1" noChangeAspect="1" noChangeArrowheads="1"/>
          </p:cNvPicPr>
          <p:nvPr>
            <p:ph type="body" idx="1"/>
          </p:nvPr>
        </p:nvPicPr>
        <p:blipFill>
          <a:blip r:embed="rId2" cstate="print"/>
          <a:srcRect/>
          <a:stretch>
            <a:fillRect/>
          </a:stretch>
        </p:blipFill>
        <p:spPr>
          <a:xfrm>
            <a:off x="838200" y="2171700"/>
            <a:ext cx="3475038" cy="2438400"/>
          </a:xfrm>
          <a:noFill/>
          <a:ln/>
        </p:spPr>
      </p:pic>
      <p:pic>
        <p:nvPicPr>
          <p:cNvPr id="22531" name="Picture 3" descr="j0401421"/>
          <p:cNvPicPr>
            <a:picLocks noChangeAspect="1" noChangeArrowheads="1"/>
          </p:cNvPicPr>
          <p:nvPr/>
        </p:nvPicPr>
        <p:blipFill>
          <a:blip r:embed="rId3" cstate="print"/>
          <a:srcRect/>
          <a:stretch>
            <a:fillRect/>
          </a:stretch>
        </p:blipFill>
        <p:spPr bwMode="auto">
          <a:xfrm>
            <a:off x="4876800" y="2170113"/>
            <a:ext cx="3581400" cy="2416175"/>
          </a:xfrm>
          <a:prstGeom prst="rect">
            <a:avLst/>
          </a:prstGeom>
          <a:noFill/>
          <a:ln w="9525" algn="in">
            <a:noFill/>
            <a:miter lim="800000"/>
            <a:headEnd/>
            <a:tailEnd/>
          </a:ln>
          <a:effectLst/>
        </p:spPr>
      </p:pic>
      <p:sp>
        <p:nvSpPr>
          <p:cNvPr id="22532" name="Rectangle 4"/>
          <p:cNvSpPr>
            <a:spLocks noChangeArrowheads="1"/>
          </p:cNvSpPr>
          <p:nvPr/>
        </p:nvSpPr>
        <p:spPr bwMode="auto">
          <a:xfrm>
            <a:off x="2209800" y="803702"/>
            <a:ext cx="4495800" cy="830997"/>
          </a:xfrm>
          <a:prstGeom prst="rect">
            <a:avLst/>
          </a:prstGeom>
          <a:noFill/>
          <a:ln w="9525">
            <a:noFill/>
            <a:miter lim="800000"/>
            <a:headEnd/>
            <a:tailEnd/>
          </a:ln>
          <a:effectLst/>
        </p:spPr>
        <p:txBody>
          <a:bodyPr anchor="ctr">
            <a:spAutoFit/>
          </a:bodyPr>
          <a:lstStyle/>
          <a:p>
            <a:r>
              <a:rPr lang="en-US" b="1" dirty="0">
                <a:solidFill>
                  <a:schemeClr val="tx1"/>
                </a:solidFill>
                <a:latin typeface="Arial" pitchFamily="34" charset="0"/>
              </a:rPr>
              <a:t>Pick the </a:t>
            </a:r>
            <a:r>
              <a:rPr lang="en-US" b="1" dirty="0" smtClean="0">
                <a:solidFill>
                  <a:schemeClr val="tx1"/>
                </a:solidFill>
                <a:latin typeface="Arial" pitchFamily="34" charset="0"/>
              </a:rPr>
              <a:t>“Energy Efficient and </a:t>
            </a:r>
            <a:r>
              <a:rPr lang="en-US" b="1" dirty="0" smtClean="0">
                <a:solidFill>
                  <a:srgbClr val="009900"/>
                </a:solidFill>
                <a:latin typeface="Arial" pitchFamily="34" charset="0"/>
              </a:rPr>
              <a:t>Green</a:t>
            </a:r>
            <a:r>
              <a:rPr lang="en-US" b="1" dirty="0">
                <a:solidFill>
                  <a:srgbClr val="009900"/>
                </a:solidFill>
                <a:latin typeface="Arial" pitchFamily="34" charset="0"/>
              </a:rPr>
              <a:t>”</a:t>
            </a:r>
            <a:r>
              <a:rPr lang="en-US" b="1" dirty="0">
                <a:solidFill>
                  <a:schemeClr val="tx1"/>
                </a:solidFill>
                <a:latin typeface="Arial" pitchFamily="34" charset="0"/>
              </a:rPr>
              <a:t> </a:t>
            </a:r>
            <a:r>
              <a:rPr lang="en-US" b="1" dirty="0" smtClean="0">
                <a:solidFill>
                  <a:schemeClr val="tx1"/>
                </a:solidFill>
                <a:latin typeface="Arial" pitchFamily="34" charset="0"/>
              </a:rPr>
              <a:t>Home</a:t>
            </a:r>
            <a:endParaRPr lang="en-US" b="1" dirty="0">
              <a:solidFill>
                <a:schemeClr val="tx1"/>
              </a:solidFill>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839199" cy="461665"/>
          </a:xfrm>
          <a:prstGeom prst="rect">
            <a:avLst/>
          </a:prstGeom>
        </p:spPr>
        <p:txBody>
          <a:bodyPr wrap="square">
            <a:spAutoFit/>
          </a:bodyPr>
          <a:lstStyle/>
          <a:p>
            <a:r>
              <a:rPr lang="en-US" dirty="0">
                <a:solidFill>
                  <a:schemeClr val="accent1"/>
                </a:solidFill>
              </a:rPr>
              <a:t>GREEN BUILT TEXAS  -  FEATURES AND BENEFITS</a:t>
            </a:r>
          </a:p>
        </p:txBody>
      </p:sp>
      <p:sp>
        <p:nvSpPr>
          <p:cNvPr id="5" name="Title 4"/>
          <p:cNvSpPr>
            <a:spLocks noGrp="1"/>
          </p:cNvSpPr>
          <p:nvPr>
            <p:ph type="title"/>
          </p:nvPr>
        </p:nvSpPr>
        <p:spPr>
          <a:xfrm>
            <a:off x="304800" y="723900"/>
            <a:ext cx="8458200" cy="1936750"/>
          </a:xfrm>
        </p:spPr>
        <p:txBody>
          <a:bodyPr anchor="t"/>
          <a:lstStyle/>
          <a:p>
            <a:pPr lvl="0" algn="l"/>
            <a:r>
              <a:rPr lang="en-US" sz="1600" dirty="0"/>
              <a:t/>
            </a:r>
            <a:br>
              <a:rPr lang="en-US" sz="1600" dirty="0"/>
            </a:br>
            <a:r>
              <a:rPr lang="en-US" sz="1600" dirty="0">
                <a:sym typeface="Symbol"/>
              </a:rPr>
              <a:t> </a:t>
            </a:r>
            <a:r>
              <a:rPr lang="en-US" sz="1600" dirty="0" smtClean="0">
                <a:sym typeface="Symbol"/>
              </a:rPr>
              <a:t>  </a:t>
            </a:r>
            <a:r>
              <a:rPr lang="en-US" sz="1800" dirty="0" smtClean="0"/>
              <a:t>Indoor </a:t>
            </a:r>
            <a:r>
              <a:rPr lang="en-US" sz="1800" dirty="0"/>
              <a:t>Air </a:t>
            </a:r>
            <a:r>
              <a:rPr lang="en-US" sz="1800" dirty="0" smtClean="0"/>
              <a:t>Quality - Following </a:t>
            </a:r>
            <a:r>
              <a:rPr lang="en-US" sz="1800" dirty="0"/>
              <a:t>energy efficiency, consumers often cite the home’s </a:t>
            </a:r>
            <a:r>
              <a:rPr lang="en-US" sz="1800" dirty="0" smtClean="0"/>
              <a:t/>
            </a:r>
            <a:br>
              <a:rPr lang="en-US" sz="1800" dirty="0" smtClean="0"/>
            </a:br>
            <a:r>
              <a:rPr lang="en-US" sz="1800" dirty="0" smtClean="0"/>
              <a:t>    indoor </a:t>
            </a:r>
            <a:r>
              <a:rPr lang="en-US" sz="1800" dirty="0"/>
              <a:t>air quality as the most important feature of their home. Sensitivities </a:t>
            </a:r>
            <a:r>
              <a:rPr lang="en-US" sz="1800" dirty="0" smtClean="0"/>
              <a:t>to</a:t>
            </a:r>
            <a:br>
              <a:rPr lang="en-US" sz="1800" dirty="0" smtClean="0"/>
            </a:br>
            <a:r>
              <a:rPr lang="en-US" sz="1800" dirty="0" smtClean="0"/>
              <a:t>    </a:t>
            </a:r>
            <a:r>
              <a:rPr lang="en-US" sz="1800" dirty="0"/>
              <a:t>chemicals that can be emitted from construction and home furnishing </a:t>
            </a:r>
            <a:r>
              <a:rPr lang="en-US" sz="1800" dirty="0" smtClean="0"/>
              <a:t>materials</a:t>
            </a:r>
            <a:br>
              <a:rPr lang="en-US" sz="1800" dirty="0" smtClean="0"/>
            </a:br>
            <a:r>
              <a:rPr lang="en-US" sz="1800" dirty="0" smtClean="0"/>
              <a:t>    </a:t>
            </a:r>
            <a:r>
              <a:rPr lang="en-US" sz="1800" dirty="0"/>
              <a:t>are becoming more common and Green Built Texas homes aim to mitigate </a:t>
            </a:r>
            <a:r>
              <a:rPr lang="en-US" sz="1800" dirty="0" smtClean="0"/>
              <a:t>the</a:t>
            </a:r>
            <a:br>
              <a:rPr lang="en-US" sz="1800" dirty="0" smtClean="0"/>
            </a:br>
            <a:r>
              <a:rPr lang="en-US" sz="1800" dirty="0" smtClean="0"/>
              <a:t>    </a:t>
            </a:r>
            <a:r>
              <a:rPr lang="en-US" sz="1800" dirty="0"/>
              <a:t>effects of potential contaminants. Through proper design, ventilation </a:t>
            </a:r>
            <a:r>
              <a:rPr lang="en-US" sz="1800" dirty="0" smtClean="0"/>
              <a:t>and</a:t>
            </a:r>
            <a:br>
              <a:rPr lang="en-US" sz="1800" dirty="0" smtClean="0"/>
            </a:br>
            <a:r>
              <a:rPr lang="en-US" sz="1800" dirty="0" smtClean="0"/>
              <a:t>    </a:t>
            </a:r>
            <a:r>
              <a:rPr lang="en-US" sz="1800" dirty="0"/>
              <a:t>filtering the source of contaminates can be controlled, diluted and/or captured</a:t>
            </a:r>
            <a:r>
              <a:rPr lang="en-US" sz="1800" dirty="0" smtClean="0"/>
              <a:t>.</a:t>
            </a:r>
            <a:br>
              <a:rPr lang="en-US" sz="1800" dirty="0" smtClean="0"/>
            </a:br>
            <a:r>
              <a:rPr lang="en-US" sz="1800" dirty="0" smtClean="0"/>
              <a:t>    </a:t>
            </a:r>
            <a:r>
              <a:rPr lang="en-US" sz="1800" dirty="0"/>
              <a:t>This aspect is particularly important in Texas where high levels of allergens </a:t>
            </a:r>
            <a:r>
              <a:rPr lang="en-US" sz="1800" dirty="0" smtClean="0"/>
              <a:t>and</a:t>
            </a:r>
            <a:br>
              <a:rPr lang="en-US" sz="1800" dirty="0" smtClean="0"/>
            </a:br>
            <a:r>
              <a:rPr lang="en-US" sz="1800" dirty="0" smtClean="0"/>
              <a:t>    </a:t>
            </a:r>
            <a:r>
              <a:rPr lang="en-US" sz="1800" dirty="0"/>
              <a:t>pollen are often reported.</a:t>
            </a:r>
            <a:br>
              <a:rPr lang="en-US" sz="1800" dirty="0"/>
            </a:br>
            <a:r>
              <a:rPr lang="en-US" sz="1800" dirty="0"/>
              <a:t> </a:t>
            </a:r>
            <a:br>
              <a:rPr lang="en-US" sz="1800" dirty="0"/>
            </a:br>
            <a:r>
              <a:rPr lang="en-US" sz="1800" dirty="0">
                <a:sym typeface="Symbol"/>
              </a:rPr>
              <a:t> </a:t>
            </a:r>
            <a:r>
              <a:rPr lang="en-US" sz="1800" dirty="0" smtClean="0">
                <a:sym typeface="Symbol"/>
              </a:rPr>
              <a:t>  </a:t>
            </a:r>
            <a:r>
              <a:rPr lang="en-US" sz="1800" dirty="0" smtClean="0"/>
              <a:t>Energy </a:t>
            </a:r>
            <a:r>
              <a:rPr lang="en-US" sz="1800" dirty="0"/>
              <a:t>Efficiency-Energy consumption is of paramount concern to </a:t>
            </a:r>
            <a:r>
              <a:rPr lang="en-US" sz="1800" dirty="0" smtClean="0"/>
              <a:t>today’s</a:t>
            </a:r>
            <a:br>
              <a:rPr lang="en-US" sz="1800" dirty="0" smtClean="0"/>
            </a:br>
            <a:r>
              <a:rPr lang="en-US" sz="1800" dirty="0" smtClean="0"/>
              <a:t>     </a:t>
            </a:r>
            <a:r>
              <a:rPr lang="en-US" sz="1800" dirty="0"/>
              <a:t>homebuyers due to financial and far-reaching environmental impacts. </a:t>
            </a:r>
            <a:r>
              <a:rPr lang="en-US" sz="1800" dirty="0" smtClean="0"/>
              <a:t>In</a:t>
            </a:r>
            <a:br>
              <a:rPr lang="en-US" sz="1800" dirty="0" smtClean="0"/>
            </a:br>
            <a:r>
              <a:rPr lang="en-US" sz="1800" dirty="0" smtClean="0"/>
              <a:t>     </a:t>
            </a:r>
            <a:r>
              <a:rPr lang="en-US" sz="1800" dirty="0"/>
              <a:t>addition, each home consumes energy year after year, meaning that </a:t>
            </a:r>
            <a:r>
              <a:rPr lang="en-US" sz="1800" dirty="0" smtClean="0"/>
              <a:t>the</a:t>
            </a:r>
            <a:br>
              <a:rPr lang="en-US" sz="1800" dirty="0" smtClean="0"/>
            </a:br>
            <a:r>
              <a:rPr lang="en-US" sz="1800" dirty="0" smtClean="0"/>
              <a:t>     </a:t>
            </a:r>
            <a:r>
              <a:rPr lang="en-US" sz="1800" dirty="0"/>
              <a:t>environmental impacts associated with that use accrue over time. Therefore</a:t>
            </a:r>
            <a:r>
              <a:rPr lang="en-US" sz="1800" dirty="0" smtClean="0"/>
              <a:t>,</a:t>
            </a:r>
            <a:br>
              <a:rPr lang="en-US" sz="1800" dirty="0" smtClean="0"/>
            </a:br>
            <a:r>
              <a:rPr lang="en-US" sz="1800" dirty="0" smtClean="0"/>
              <a:t>     </a:t>
            </a:r>
            <a:r>
              <a:rPr lang="en-US" sz="1800" dirty="0"/>
              <a:t>energy conservation is an integral part of all Green Built Texas homes.</a:t>
            </a:r>
            <a:br>
              <a:rPr lang="en-US" sz="1800" dirty="0"/>
            </a:br>
            <a:r>
              <a:rPr lang="en-US" dirty="0"/>
              <a:t> </a:t>
            </a:r>
          </a:p>
        </p:txBody>
      </p:sp>
    </p:spTree>
    <p:extLst>
      <p:ext uri="{BB962C8B-B14F-4D97-AF65-F5344CB8AC3E}">
        <p14:creationId xmlns="" xmlns:p14="http://schemas.microsoft.com/office/powerpoint/2010/main" val="9349267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04900"/>
            <a:ext cx="8382000" cy="1936750"/>
          </a:xfrm>
        </p:spPr>
        <p:txBody>
          <a:bodyPr anchor="t"/>
          <a:lstStyle/>
          <a:p>
            <a:r>
              <a:rPr lang="en-US" b="1" dirty="0" smtClean="0"/>
              <a:t>  National </a:t>
            </a:r>
            <a:r>
              <a:rPr lang="en-US" b="1" dirty="0"/>
              <a:t>Green </a:t>
            </a:r>
            <a:r>
              <a:rPr lang="en-US" b="1" dirty="0" smtClean="0"/>
              <a:t/>
            </a:r>
            <a:br>
              <a:rPr lang="en-US" b="1" dirty="0" smtClean="0"/>
            </a:br>
            <a:r>
              <a:rPr lang="en-US" b="1" dirty="0" smtClean="0"/>
              <a:t>        Building </a:t>
            </a:r>
            <a:r>
              <a:rPr lang="en-US" b="1" dirty="0" smtClean="0"/>
              <a:t>Standard</a:t>
            </a:r>
            <a:br>
              <a:rPr lang="en-US" b="1" dirty="0" smtClean="0"/>
            </a:br>
            <a:r>
              <a:rPr lang="en-US" b="1" dirty="0" smtClean="0">
                <a:sym typeface="Symbol"/>
              </a:rPr>
              <a:t></a:t>
            </a:r>
            <a:r>
              <a:rPr lang="en-US" b="1" dirty="0"/>
              <a:t/>
            </a:r>
            <a:br>
              <a:rPr lang="en-US" b="1" dirty="0"/>
            </a:br>
            <a:r>
              <a:rPr lang="en-US" sz="4400" dirty="0" smtClean="0"/>
              <a:t>Key Features and Benefits</a:t>
            </a:r>
            <a:br>
              <a:rPr lang="en-US" sz="4400" dirty="0" smtClean="0"/>
            </a:br>
            <a:r>
              <a:rPr lang="en-US" dirty="0" smtClean="0"/>
              <a:t> </a:t>
            </a:r>
            <a:br>
              <a:rPr lang="en-US" dirty="0" smtClean="0"/>
            </a:br>
            <a:endParaRPr lang="en-US" dirty="0"/>
          </a:p>
        </p:txBody>
      </p:sp>
      <p:pic>
        <p:nvPicPr>
          <p:cNvPr id="5122" name="Picture 2" descr="C:\Users\CHerbert\Desktop\subnav_NAHBlogo.png"/>
          <p:cNvPicPr>
            <a:picLocks noChangeAspect="1" noChangeArrowheads="1"/>
          </p:cNvPicPr>
          <p:nvPr/>
        </p:nvPicPr>
        <p:blipFill>
          <a:blip r:embed="rId2"/>
          <a:srcRect/>
          <a:stretch>
            <a:fillRect/>
          </a:stretch>
        </p:blipFill>
        <p:spPr bwMode="auto">
          <a:xfrm>
            <a:off x="533400" y="1333500"/>
            <a:ext cx="1571625" cy="1190625"/>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4114800"/>
          </a:xfrm>
        </p:spPr>
        <p:txBody>
          <a:bodyPr anchor="t"/>
          <a:lstStyle/>
          <a:p>
            <a:pPr lvl="1" algn="l"/>
            <a:r>
              <a:rPr lang="en-US" sz="1800" dirty="0">
                <a:sym typeface="Symbol"/>
              </a:rPr>
              <a:t></a:t>
            </a:r>
            <a:r>
              <a:rPr lang="en-US" sz="1400" dirty="0">
                <a:sym typeface="Symbol"/>
              </a:rPr>
              <a:t> </a:t>
            </a:r>
            <a:r>
              <a:rPr lang="en-US" sz="1400" dirty="0" smtClean="0">
                <a:sym typeface="Symbol"/>
              </a:rPr>
              <a:t>  </a:t>
            </a:r>
            <a:r>
              <a:rPr lang="en-US" sz="1800" dirty="0" smtClean="0"/>
              <a:t>A </a:t>
            </a:r>
            <a:r>
              <a:rPr lang="en-US" sz="1800" dirty="0"/>
              <a:t>comprehensive, credible program designed specifically for </a:t>
            </a:r>
            <a:r>
              <a:rPr lang="en-US" sz="1800" dirty="0" smtClean="0"/>
              <a:t>single </a:t>
            </a:r>
            <a:r>
              <a:rPr lang="en-US" sz="1800" dirty="0"/>
              <a:t>and </a:t>
            </a:r>
            <a:r>
              <a:rPr lang="en-US" sz="1800" dirty="0" smtClean="0"/>
              <a:t/>
            </a:r>
            <a:br>
              <a:rPr lang="en-US" sz="1800" dirty="0" smtClean="0"/>
            </a:br>
            <a:r>
              <a:rPr lang="en-US" sz="1800" dirty="0" smtClean="0"/>
              <a:t>    multifamily </a:t>
            </a:r>
            <a:r>
              <a:rPr lang="en-US" sz="1800" dirty="0"/>
              <a:t>homes. An ANSI approved rigorous yet attainable and </a:t>
            </a:r>
            <a:r>
              <a:rPr lang="en-US" sz="1800" dirty="0" smtClean="0"/>
              <a:t>affordable</a:t>
            </a:r>
            <a:br>
              <a:rPr lang="en-US" sz="1800" dirty="0" smtClean="0"/>
            </a:br>
            <a:r>
              <a:rPr lang="en-US" sz="1800" dirty="0" smtClean="0"/>
              <a:t>    </a:t>
            </a:r>
            <a:r>
              <a:rPr lang="en-US" sz="1800" dirty="0"/>
              <a:t>option for builders and developers. </a:t>
            </a:r>
            <a:br>
              <a:rPr lang="en-US" sz="1800" dirty="0"/>
            </a:br>
            <a:r>
              <a:rPr lang="en-US" sz="1800" dirty="0" smtClean="0"/>
              <a:t/>
            </a:r>
            <a:br>
              <a:rPr lang="en-US" sz="1800" dirty="0" smtClean="0"/>
            </a:br>
            <a:r>
              <a:rPr lang="en-US" sz="1800" dirty="0">
                <a:sym typeface="Symbol"/>
              </a:rPr>
              <a:t> </a:t>
            </a:r>
            <a:r>
              <a:rPr lang="en-US" sz="1800" dirty="0" smtClean="0">
                <a:sym typeface="Symbol"/>
              </a:rPr>
              <a:t>  </a:t>
            </a:r>
            <a:r>
              <a:rPr lang="en-US" sz="1800" dirty="0" smtClean="0"/>
              <a:t>Healthy Homes - Limits </a:t>
            </a:r>
            <a:r>
              <a:rPr lang="en-US" sz="1800" dirty="0"/>
              <a:t>moisture problems that attract pests and contribute </a:t>
            </a:r>
            <a:r>
              <a:rPr lang="en-US" sz="1800" dirty="0" smtClean="0"/>
              <a:t>to</a:t>
            </a:r>
            <a:br>
              <a:rPr lang="en-US" sz="1800" dirty="0" smtClean="0"/>
            </a:br>
            <a:r>
              <a:rPr lang="en-US" sz="1800" dirty="0" smtClean="0"/>
              <a:t>     </a:t>
            </a:r>
            <a:r>
              <a:rPr lang="en-US" sz="1800" dirty="0"/>
              <a:t>mold, provides a level of fresh air that improves indoor living, and </a:t>
            </a:r>
            <a:r>
              <a:rPr lang="en-US" sz="1800" dirty="0" smtClean="0"/>
              <a:t>reduces</a:t>
            </a:r>
            <a:br>
              <a:rPr lang="en-US" sz="1800" dirty="0" smtClean="0"/>
            </a:br>
            <a:r>
              <a:rPr lang="en-US" sz="1800" dirty="0" smtClean="0"/>
              <a:t>     </a:t>
            </a:r>
            <a:r>
              <a:rPr lang="en-US" sz="1800" dirty="0"/>
              <a:t>pollutants through smart selection and fresh air ventilation. </a:t>
            </a:r>
            <a:br>
              <a:rPr lang="en-US" sz="1800" dirty="0"/>
            </a:br>
            <a:r>
              <a:rPr lang="en-US" sz="1800" dirty="0" smtClean="0"/>
              <a:t/>
            </a:r>
            <a:br>
              <a:rPr lang="en-US" sz="1800" dirty="0" smtClean="0"/>
            </a:br>
            <a:r>
              <a:rPr lang="en-US" sz="1800" dirty="0">
                <a:sym typeface="Symbol"/>
              </a:rPr>
              <a:t> </a:t>
            </a:r>
            <a:r>
              <a:rPr lang="en-US" sz="1800" dirty="0" smtClean="0">
                <a:sym typeface="Symbol"/>
              </a:rPr>
              <a:t>  </a:t>
            </a:r>
            <a:r>
              <a:rPr lang="en-US" sz="1800" dirty="0" smtClean="0"/>
              <a:t>Operating Efficiencies - Creates </a:t>
            </a:r>
            <a:r>
              <a:rPr lang="en-US" sz="1800" dirty="0"/>
              <a:t>energy and water savings through </a:t>
            </a:r>
            <a:r>
              <a:rPr lang="en-US" sz="1800" dirty="0" smtClean="0"/>
              <a:t>strategic</a:t>
            </a:r>
            <a:br>
              <a:rPr lang="en-US" sz="1800" dirty="0" smtClean="0"/>
            </a:br>
            <a:r>
              <a:rPr lang="en-US" sz="1800" dirty="0" smtClean="0"/>
              <a:t>     </a:t>
            </a:r>
            <a:r>
              <a:rPr lang="en-US" sz="1800" dirty="0"/>
              <a:t>equipment selection, sizing, and sound building principles. </a:t>
            </a:r>
            <a:r>
              <a:rPr lang="en-US" sz="1800" dirty="0" smtClean="0"/>
              <a:t>Controls</a:t>
            </a:r>
            <a:br>
              <a:rPr lang="en-US" sz="1800" dirty="0" smtClean="0"/>
            </a:br>
            <a:r>
              <a:rPr lang="en-US" sz="1800" dirty="0" smtClean="0"/>
              <a:t>     </a:t>
            </a:r>
            <a:r>
              <a:rPr lang="en-US" sz="1800" dirty="0"/>
              <a:t>maintenance costs through durable building products and techniques. </a:t>
            </a:r>
            <a:r>
              <a:rPr lang="en-US" sz="1800" dirty="0" smtClean="0"/>
              <a:t>The</a:t>
            </a:r>
            <a:br>
              <a:rPr lang="en-US" sz="1800" dirty="0" smtClean="0"/>
            </a:br>
            <a:r>
              <a:rPr lang="en-US" sz="1800" dirty="0" smtClean="0"/>
              <a:t>     </a:t>
            </a:r>
            <a:r>
              <a:rPr lang="en-US" sz="1800" dirty="0"/>
              <a:t>NGBS also provides meaningful savings for residents and operators. </a:t>
            </a:r>
            <a:br>
              <a:rPr lang="en-US" sz="1800" dirty="0"/>
            </a:br>
            <a:r>
              <a:rPr lang="en-US" sz="1800" dirty="0" smtClean="0"/>
              <a:t/>
            </a:r>
            <a:br>
              <a:rPr lang="en-US" sz="1800" dirty="0" smtClean="0"/>
            </a:br>
            <a:r>
              <a:rPr lang="en-US" sz="1800" dirty="0">
                <a:sym typeface="Symbol"/>
              </a:rPr>
              <a:t> </a:t>
            </a:r>
            <a:r>
              <a:rPr lang="en-US" sz="1800" dirty="0" smtClean="0">
                <a:sym typeface="Symbol"/>
              </a:rPr>
              <a:t>  </a:t>
            </a:r>
            <a:r>
              <a:rPr lang="en-US" sz="1800" dirty="0" smtClean="0"/>
              <a:t>Sustainable lifestyles - NGBS </a:t>
            </a:r>
            <a:r>
              <a:rPr lang="en-US" sz="1800" dirty="0"/>
              <a:t>promotes walkability, limits time burden </a:t>
            </a:r>
            <a:r>
              <a:rPr lang="en-US" sz="1800" dirty="0" smtClean="0"/>
              <a:t>for</a:t>
            </a:r>
            <a:br>
              <a:rPr lang="en-US" sz="1800" dirty="0" smtClean="0"/>
            </a:br>
            <a:r>
              <a:rPr lang="en-US" sz="1800" dirty="0" smtClean="0"/>
              <a:t>     </a:t>
            </a:r>
            <a:r>
              <a:rPr lang="en-US" sz="1800" dirty="0"/>
              <a:t>home or building maintenance, and provides benefits to the community. </a:t>
            </a:r>
          </a:p>
        </p:txBody>
      </p:sp>
      <p:sp>
        <p:nvSpPr>
          <p:cNvPr id="4" name="Rectangle 3"/>
          <p:cNvSpPr/>
          <p:nvPr/>
        </p:nvSpPr>
        <p:spPr>
          <a:xfrm>
            <a:off x="609600" y="-1051"/>
            <a:ext cx="8153400" cy="461665"/>
          </a:xfrm>
          <a:prstGeom prst="rect">
            <a:avLst/>
          </a:prstGeom>
        </p:spPr>
        <p:txBody>
          <a:bodyPr wrap="square">
            <a:spAutoFit/>
          </a:bodyPr>
          <a:lstStyle/>
          <a:p>
            <a:pPr lvl="0"/>
            <a:r>
              <a:rPr lang="en-US" dirty="0" smtClean="0">
                <a:solidFill>
                  <a:srgbClr val="FFFFFF"/>
                </a:solidFill>
              </a:rPr>
              <a:t>NGBS -  </a:t>
            </a:r>
            <a:r>
              <a:rPr lang="en-US" dirty="0">
                <a:solidFill>
                  <a:srgbClr val="FFFFFF"/>
                </a:solidFill>
              </a:rPr>
              <a:t>FEATURES AND BENEFITS</a:t>
            </a:r>
          </a:p>
        </p:txBody>
      </p:sp>
    </p:spTree>
    <p:extLst>
      <p:ext uri="{BB962C8B-B14F-4D97-AF65-F5344CB8AC3E}">
        <p14:creationId xmlns="" xmlns:p14="http://schemas.microsoft.com/office/powerpoint/2010/main" val="240840832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0700"/>
            <a:ext cx="7358063" cy="1936750"/>
          </a:xfrm>
        </p:spPr>
        <p:txBody>
          <a:bodyPr anchor="t"/>
          <a:lstStyle/>
          <a:p>
            <a:r>
              <a:rPr lang="en-US" b="1" dirty="0" smtClean="0"/>
              <a:t>LEED</a:t>
            </a:r>
            <a:br>
              <a:rPr lang="en-US" b="1" dirty="0" smtClean="0"/>
            </a:br>
            <a:r>
              <a:rPr lang="en-US" b="1" dirty="0">
                <a:sym typeface="Symbol"/>
              </a:rPr>
              <a:t></a:t>
            </a:r>
            <a:r>
              <a:rPr lang="en-US" b="1" dirty="0" smtClean="0"/>
              <a:t> </a:t>
            </a:r>
            <a:r>
              <a:rPr lang="en-US" dirty="0"/>
              <a:t/>
            </a:r>
            <a:br>
              <a:rPr lang="en-US" dirty="0"/>
            </a:br>
            <a:r>
              <a:rPr lang="en-US" dirty="0" smtClean="0"/>
              <a:t> </a:t>
            </a:r>
            <a:r>
              <a:rPr lang="en-US" sz="4400" dirty="0" smtClean="0"/>
              <a:t>Key Features and Benefits</a:t>
            </a:r>
            <a:br>
              <a:rPr lang="en-US" sz="4400" dirty="0" smtClean="0"/>
            </a:br>
            <a:r>
              <a:rPr lang="en-US" dirty="0" smtClean="0"/>
              <a:t> </a:t>
            </a:r>
            <a:br>
              <a:rPr lang="en-US" dirty="0" smtClean="0"/>
            </a:br>
            <a:endParaRPr lang="en-US" dirty="0"/>
          </a:p>
        </p:txBody>
      </p:sp>
      <p:pic>
        <p:nvPicPr>
          <p:cNvPr id="6146" name="Picture 2" descr="C:\Users\CHerbert\Desktop\Docs3831.jpg"/>
          <p:cNvPicPr>
            <a:picLocks noChangeAspect="1" noChangeArrowheads="1"/>
          </p:cNvPicPr>
          <p:nvPr/>
        </p:nvPicPr>
        <p:blipFill>
          <a:blip r:embed="rId2"/>
          <a:srcRect/>
          <a:stretch>
            <a:fillRect/>
          </a:stretch>
        </p:blipFill>
        <p:spPr bwMode="auto">
          <a:xfrm>
            <a:off x="1600200" y="1257300"/>
            <a:ext cx="1289050" cy="1729213"/>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
            <a:ext cx="8153400" cy="461665"/>
          </a:xfrm>
          <a:prstGeom prst="rect">
            <a:avLst/>
          </a:prstGeom>
        </p:spPr>
        <p:txBody>
          <a:bodyPr wrap="square">
            <a:spAutoFit/>
          </a:bodyPr>
          <a:lstStyle/>
          <a:p>
            <a:pPr lvl="0"/>
            <a:r>
              <a:rPr lang="en-US" dirty="0" smtClean="0">
                <a:solidFill>
                  <a:srgbClr val="FFFFFF"/>
                </a:solidFill>
              </a:rPr>
              <a:t>LEED </a:t>
            </a:r>
            <a:r>
              <a:rPr lang="en-US" dirty="0">
                <a:solidFill>
                  <a:srgbClr val="FFFFFF"/>
                </a:solidFill>
              </a:rPr>
              <a:t>-  FEATURES AND BENEFITS</a:t>
            </a:r>
          </a:p>
        </p:txBody>
      </p:sp>
      <p:sp>
        <p:nvSpPr>
          <p:cNvPr id="5" name="Title 4"/>
          <p:cNvSpPr>
            <a:spLocks noGrp="1"/>
          </p:cNvSpPr>
          <p:nvPr>
            <p:ph type="title"/>
          </p:nvPr>
        </p:nvSpPr>
        <p:spPr>
          <a:xfrm>
            <a:off x="457200" y="723900"/>
            <a:ext cx="8229600" cy="1936750"/>
          </a:xfrm>
        </p:spPr>
        <p:txBody>
          <a:bodyPr anchor="t"/>
          <a:lstStyle/>
          <a:p>
            <a:pPr lvl="0" algn="l"/>
            <a:r>
              <a:rPr lang="en-US" sz="2400" dirty="0" smtClean="0"/>
              <a:t>LEED-Nationally </a:t>
            </a:r>
            <a:r>
              <a:rPr lang="en-US" sz="2400" dirty="0"/>
              <a:t>and I</a:t>
            </a:r>
            <a:r>
              <a:rPr lang="en-US" sz="2400" dirty="0" smtClean="0"/>
              <a:t>nternationally </a:t>
            </a:r>
            <a:r>
              <a:rPr lang="en-US" sz="2400" dirty="0"/>
              <a:t>recognized, the LEED R</a:t>
            </a:r>
            <a:r>
              <a:rPr lang="en-US" sz="2400" dirty="0" smtClean="0"/>
              <a:t>ating System </a:t>
            </a:r>
            <a:r>
              <a:rPr lang="en-US" sz="2400" dirty="0"/>
              <a:t>promotes sustainability in all aspects of the building process by </a:t>
            </a:r>
            <a:r>
              <a:rPr lang="en-US" sz="2400" dirty="0" smtClean="0"/>
              <a:t>measuring </a:t>
            </a:r>
            <a:r>
              <a:rPr lang="en-US" sz="2400" dirty="0"/>
              <a:t>the performance of a home. LEED takes into consideration the following environmental categories:</a:t>
            </a:r>
            <a:r>
              <a:rPr lang="en-US" sz="6000" dirty="0"/>
              <a:t/>
            </a:r>
            <a:br>
              <a:rPr lang="en-US" sz="6000" dirty="0"/>
            </a:br>
            <a:r>
              <a:rPr lang="en-US" sz="1800" dirty="0">
                <a:latin typeface="+mn-lt"/>
              </a:rPr>
              <a:t>	</a:t>
            </a:r>
            <a:r>
              <a:rPr lang="en-US" sz="1800" dirty="0" smtClean="0">
                <a:latin typeface="+mn-lt"/>
              </a:rPr>
              <a:t/>
            </a:r>
            <a:br>
              <a:rPr lang="en-US" sz="1800" dirty="0" smtClean="0">
                <a:latin typeface="+mn-lt"/>
              </a:rPr>
            </a:br>
            <a:r>
              <a:rPr lang="en-US" sz="1800" dirty="0">
                <a:latin typeface="+mn-lt"/>
                <a:sym typeface="Symbol"/>
              </a:rPr>
              <a:t> </a:t>
            </a:r>
            <a:r>
              <a:rPr lang="en-US" sz="1800" dirty="0" smtClean="0">
                <a:latin typeface="+mn-lt"/>
              </a:rPr>
              <a:t>Innovation </a:t>
            </a:r>
            <a:r>
              <a:rPr lang="en-US" sz="1800" dirty="0">
                <a:latin typeface="+mn-lt"/>
              </a:rPr>
              <a:t>and Design – LEED encourages attention to sustainable </a:t>
            </a:r>
            <a:r>
              <a:rPr lang="en-US" sz="1800" dirty="0" smtClean="0">
                <a:latin typeface="+mn-lt"/>
              </a:rPr>
              <a:t>home</a:t>
            </a:r>
            <a:br>
              <a:rPr lang="en-US" sz="1800" dirty="0" smtClean="0">
                <a:latin typeface="+mn-lt"/>
              </a:rPr>
            </a:br>
            <a:r>
              <a:rPr lang="en-US" sz="1800" dirty="0" smtClean="0">
                <a:latin typeface="+mn-lt"/>
              </a:rPr>
              <a:t>   </a:t>
            </a:r>
            <a:r>
              <a:rPr lang="en-US" sz="1800" dirty="0">
                <a:latin typeface="+mn-lt"/>
              </a:rPr>
              <a:t>design and performance that are shown to produce quantifiable human </a:t>
            </a:r>
            <a:r>
              <a:rPr lang="en-US" sz="1800" dirty="0" smtClean="0">
                <a:latin typeface="+mn-lt"/>
              </a:rPr>
              <a:t>and</a:t>
            </a:r>
            <a:br>
              <a:rPr lang="en-US" sz="1800" dirty="0" smtClean="0">
                <a:latin typeface="+mn-lt"/>
              </a:rPr>
            </a:br>
            <a:r>
              <a:rPr lang="en-US" sz="1800" dirty="0" smtClean="0">
                <a:latin typeface="+mn-lt"/>
              </a:rPr>
              <a:t>   </a:t>
            </a:r>
            <a:r>
              <a:rPr lang="en-US" sz="1800" dirty="0">
                <a:latin typeface="+mn-lt"/>
              </a:rPr>
              <a:t>health benefits and improve long term durability.</a:t>
            </a:r>
            <a:br>
              <a:rPr lang="en-US" sz="1800" dirty="0">
                <a:latin typeface="+mn-lt"/>
              </a:rPr>
            </a:br>
            <a:r>
              <a:rPr lang="en-US" sz="1800" dirty="0">
                <a:latin typeface="+mn-lt"/>
              </a:rPr>
              <a:t/>
            </a:r>
            <a:br>
              <a:rPr lang="en-US" sz="1800" dirty="0">
                <a:latin typeface="+mn-lt"/>
              </a:rPr>
            </a:br>
            <a:r>
              <a:rPr lang="en-US" sz="1800" dirty="0">
                <a:latin typeface="+mn-lt"/>
                <a:sym typeface="Symbol"/>
              </a:rPr>
              <a:t> </a:t>
            </a:r>
            <a:r>
              <a:rPr lang="en-US" sz="1800" dirty="0" smtClean="0">
                <a:latin typeface="+mn-lt"/>
              </a:rPr>
              <a:t>Locations </a:t>
            </a:r>
            <a:r>
              <a:rPr lang="en-US" sz="1800" dirty="0">
                <a:latin typeface="+mn-lt"/>
              </a:rPr>
              <a:t>and Linkages – Credits in this category are awarded for </a:t>
            </a:r>
            <a:r>
              <a:rPr lang="en-US" sz="1800" dirty="0" smtClean="0">
                <a:latin typeface="+mn-lt"/>
              </a:rPr>
              <a:t>sustainable</a:t>
            </a:r>
            <a:br>
              <a:rPr lang="en-US" sz="1800" dirty="0" smtClean="0">
                <a:latin typeface="+mn-lt"/>
              </a:rPr>
            </a:br>
            <a:r>
              <a:rPr lang="en-US" sz="1800" dirty="0" smtClean="0">
                <a:latin typeface="+mn-lt"/>
              </a:rPr>
              <a:t>   land-use</a:t>
            </a:r>
            <a:r>
              <a:rPr lang="en-US" sz="1800" dirty="0">
                <a:latin typeface="+mn-lt"/>
              </a:rPr>
              <a:t>, which includes: minimizing forest and farmland fragmentation</a:t>
            </a:r>
            <a:r>
              <a:rPr lang="en-US" sz="1800" dirty="0" smtClean="0">
                <a:latin typeface="+mn-lt"/>
              </a:rPr>
              <a:t>,</a:t>
            </a:r>
            <a:br>
              <a:rPr lang="en-US" sz="1800" dirty="0" smtClean="0">
                <a:latin typeface="+mn-lt"/>
              </a:rPr>
            </a:br>
            <a:r>
              <a:rPr lang="en-US" sz="1800" dirty="0" smtClean="0">
                <a:latin typeface="+mn-lt"/>
              </a:rPr>
              <a:t>   constructing </a:t>
            </a:r>
            <a:r>
              <a:rPr lang="en-US" sz="1800" dirty="0">
                <a:latin typeface="+mn-lt"/>
              </a:rPr>
              <a:t>with a need for fewer infrastructures, and </a:t>
            </a:r>
            <a:r>
              <a:rPr lang="en-US" sz="1800" dirty="0" smtClean="0">
                <a:latin typeface="+mn-lt"/>
              </a:rPr>
              <a:t>discouraging</a:t>
            </a:r>
            <a:br>
              <a:rPr lang="en-US" sz="1800" dirty="0" smtClean="0">
                <a:latin typeface="+mn-lt"/>
              </a:rPr>
            </a:br>
            <a:r>
              <a:rPr lang="en-US" sz="1800" dirty="0" smtClean="0">
                <a:latin typeface="+mn-lt"/>
              </a:rPr>
              <a:t>   dependence </a:t>
            </a:r>
            <a:r>
              <a:rPr lang="en-US" sz="1800" dirty="0">
                <a:latin typeface="+mn-lt"/>
              </a:rPr>
              <a:t>on personal automobiles.</a:t>
            </a:r>
            <a:br>
              <a:rPr lang="en-US" sz="1800" dirty="0">
                <a:latin typeface="+mn-lt"/>
              </a:rPr>
            </a:br>
            <a:r>
              <a:rPr lang="en-US" sz="1800" dirty="0">
                <a:latin typeface="+mn-lt"/>
              </a:rPr>
              <a:t/>
            </a:r>
            <a:br>
              <a:rPr lang="en-US" sz="1800" dirty="0">
                <a:latin typeface="+mn-lt"/>
              </a:rPr>
            </a:br>
            <a:r>
              <a:rPr lang="en-US" sz="900" dirty="0"/>
              <a:t/>
            </a:r>
            <a:br>
              <a:rPr lang="en-US" sz="900" dirty="0"/>
            </a:br>
            <a:r>
              <a:rPr lang="en-US" sz="2400" dirty="0"/>
              <a:t/>
            </a:r>
            <a:br>
              <a:rPr lang="en-US" sz="2400" dirty="0"/>
            </a:br>
            <a:r>
              <a:rPr lang="en-US" dirty="0"/>
              <a:t> </a:t>
            </a:r>
            <a:br>
              <a:rPr lang="en-US" dirty="0"/>
            </a:br>
            <a:endParaRPr lang="en-US" dirty="0"/>
          </a:p>
        </p:txBody>
      </p:sp>
    </p:spTree>
    <p:extLst>
      <p:ext uri="{BB962C8B-B14F-4D97-AF65-F5344CB8AC3E}">
        <p14:creationId xmlns="" xmlns:p14="http://schemas.microsoft.com/office/powerpoint/2010/main" val="17652719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
            <a:ext cx="8153400" cy="461665"/>
          </a:xfrm>
          <a:prstGeom prst="rect">
            <a:avLst/>
          </a:prstGeom>
        </p:spPr>
        <p:txBody>
          <a:bodyPr wrap="square">
            <a:spAutoFit/>
          </a:bodyPr>
          <a:lstStyle/>
          <a:p>
            <a:pPr lvl="0"/>
            <a:r>
              <a:rPr lang="en-US" dirty="0" smtClean="0">
                <a:solidFill>
                  <a:srgbClr val="FFFFFF"/>
                </a:solidFill>
              </a:rPr>
              <a:t>LEED </a:t>
            </a:r>
            <a:r>
              <a:rPr lang="en-US" dirty="0">
                <a:solidFill>
                  <a:srgbClr val="FFFFFF"/>
                </a:solidFill>
              </a:rPr>
              <a:t>-  FEATURES AND BENEFITS</a:t>
            </a:r>
          </a:p>
        </p:txBody>
      </p:sp>
      <p:sp>
        <p:nvSpPr>
          <p:cNvPr id="5" name="Title 4"/>
          <p:cNvSpPr>
            <a:spLocks noGrp="1"/>
          </p:cNvSpPr>
          <p:nvPr>
            <p:ph type="title"/>
          </p:nvPr>
        </p:nvSpPr>
        <p:spPr>
          <a:xfrm>
            <a:off x="457200" y="723900"/>
            <a:ext cx="8229600" cy="1936750"/>
          </a:xfrm>
        </p:spPr>
        <p:txBody>
          <a:bodyPr anchor="t"/>
          <a:lstStyle/>
          <a:p>
            <a:pPr lvl="0" algn="l"/>
            <a:r>
              <a:rPr lang="en-US" sz="900" dirty="0"/>
              <a:t/>
            </a:r>
            <a:br>
              <a:rPr lang="en-US" sz="900" dirty="0"/>
            </a:br>
            <a:r>
              <a:rPr lang="en-US" sz="1800" dirty="0" smtClean="0">
                <a:sym typeface="Symbol"/>
              </a:rPr>
              <a:t>  </a:t>
            </a:r>
            <a:r>
              <a:rPr lang="en-US" sz="1800" dirty="0" smtClean="0">
                <a:latin typeface="+mn-lt"/>
              </a:rPr>
              <a:t>Sustainable </a:t>
            </a:r>
            <a:r>
              <a:rPr lang="en-US" sz="1800" dirty="0">
                <a:latin typeface="+mn-lt"/>
              </a:rPr>
              <a:t>Sites – This category supports responsible site design. Points </a:t>
            </a:r>
            <a:r>
              <a:rPr lang="en-US" sz="1800" dirty="0" smtClean="0">
                <a:latin typeface="+mn-lt"/>
              </a:rPr>
              <a:t>are</a:t>
            </a:r>
            <a:br>
              <a:rPr lang="en-US" sz="1800" dirty="0" smtClean="0">
                <a:latin typeface="+mn-lt"/>
              </a:rPr>
            </a:br>
            <a:r>
              <a:rPr lang="en-US" sz="1800" dirty="0" smtClean="0">
                <a:latin typeface="+mn-lt"/>
              </a:rPr>
              <a:t>    </a:t>
            </a:r>
            <a:r>
              <a:rPr lang="en-US" sz="1800" dirty="0">
                <a:latin typeface="+mn-lt"/>
              </a:rPr>
              <a:t>given for erosion control, minimized soil disturbance, native landscaping</a:t>
            </a:r>
            <a:r>
              <a:rPr lang="en-US" sz="1800" dirty="0" smtClean="0">
                <a:latin typeface="+mn-lt"/>
              </a:rPr>
              <a:t>,</a:t>
            </a:r>
            <a:br>
              <a:rPr lang="en-US" sz="1800" dirty="0" smtClean="0">
                <a:latin typeface="+mn-lt"/>
              </a:rPr>
            </a:br>
            <a:r>
              <a:rPr lang="en-US" sz="1800" dirty="0" smtClean="0">
                <a:latin typeface="+mn-lt"/>
              </a:rPr>
              <a:t>    </a:t>
            </a:r>
            <a:r>
              <a:rPr lang="en-US" sz="1800" dirty="0">
                <a:latin typeface="+mn-lt"/>
              </a:rPr>
              <a:t>surface water management, and pest control.</a:t>
            </a:r>
            <a:br>
              <a:rPr lang="en-US" sz="1800" dirty="0">
                <a:latin typeface="+mn-lt"/>
              </a:rPr>
            </a:br>
            <a:r>
              <a:rPr lang="en-US" sz="1800" dirty="0">
                <a:latin typeface="+mn-lt"/>
              </a:rPr>
              <a:t/>
            </a:r>
            <a:br>
              <a:rPr lang="en-US" sz="1800" dirty="0">
                <a:latin typeface="+mn-lt"/>
              </a:rPr>
            </a:br>
            <a:r>
              <a:rPr lang="en-US" sz="1800" dirty="0">
                <a:sym typeface="Symbol"/>
              </a:rPr>
              <a:t> </a:t>
            </a:r>
            <a:r>
              <a:rPr lang="en-US" sz="1800" dirty="0" smtClean="0">
                <a:sym typeface="Symbol"/>
              </a:rPr>
              <a:t> W</a:t>
            </a:r>
            <a:r>
              <a:rPr lang="en-US" sz="1800" dirty="0" smtClean="0">
                <a:latin typeface="+mn-lt"/>
              </a:rPr>
              <a:t>ater </a:t>
            </a:r>
            <a:r>
              <a:rPr lang="en-US" sz="1800" dirty="0">
                <a:latin typeface="+mn-lt"/>
              </a:rPr>
              <a:t>Efficiency – LEED promotes the installation of water </a:t>
            </a:r>
            <a:r>
              <a:rPr lang="en-US" sz="1800" dirty="0" smtClean="0">
                <a:latin typeface="+mn-lt"/>
              </a:rPr>
              <a:t>efficiency</a:t>
            </a:r>
            <a:br>
              <a:rPr lang="en-US" sz="1800" dirty="0" smtClean="0">
                <a:latin typeface="+mn-lt"/>
              </a:rPr>
            </a:br>
            <a:r>
              <a:rPr lang="en-US" sz="1800" dirty="0" smtClean="0">
                <a:latin typeface="+mn-lt"/>
              </a:rPr>
              <a:t>    measures </a:t>
            </a:r>
            <a:r>
              <a:rPr lang="en-US" sz="1800" dirty="0">
                <a:latin typeface="+mn-lt"/>
              </a:rPr>
              <a:t>in new homes, which can reduce water usage by at least 30</a:t>
            </a:r>
            <a:r>
              <a:rPr lang="en-US" sz="1800" dirty="0" smtClean="0">
                <a:latin typeface="+mn-lt"/>
              </a:rPr>
              <a:t>%.</a:t>
            </a:r>
            <a:br>
              <a:rPr lang="en-US" sz="1800" dirty="0" smtClean="0">
                <a:latin typeface="+mn-lt"/>
              </a:rPr>
            </a:br>
            <a:r>
              <a:rPr lang="en-US" sz="1800" dirty="0" smtClean="0">
                <a:latin typeface="+mn-lt"/>
              </a:rPr>
              <a:t>    This </a:t>
            </a:r>
            <a:r>
              <a:rPr lang="en-US" sz="1800" dirty="0">
                <a:latin typeface="+mn-lt"/>
              </a:rPr>
              <a:t>can be done through water reuse, attention to irrigation systems, and </a:t>
            </a:r>
            <a:r>
              <a:rPr lang="en-US" sz="1800" dirty="0" smtClean="0">
                <a:latin typeface="+mn-lt"/>
              </a:rPr>
              <a:t>the</a:t>
            </a:r>
            <a:br>
              <a:rPr lang="en-US" sz="1800" dirty="0" smtClean="0">
                <a:latin typeface="+mn-lt"/>
              </a:rPr>
            </a:br>
            <a:r>
              <a:rPr lang="en-US" sz="1800" dirty="0" smtClean="0">
                <a:latin typeface="+mn-lt"/>
              </a:rPr>
              <a:t>    use </a:t>
            </a:r>
            <a:r>
              <a:rPr lang="en-US" sz="1800" dirty="0">
                <a:latin typeface="+mn-lt"/>
              </a:rPr>
              <a:t>of low flow, high efficiency fixtures.</a:t>
            </a:r>
            <a:br>
              <a:rPr lang="en-US" sz="1800" dirty="0">
                <a:latin typeface="+mn-lt"/>
              </a:rPr>
            </a:br>
            <a:r>
              <a:rPr lang="en-US" sz="1800" dirty="0">
                <a:latin typeface="+mn-lt"/>
              </a:rPr>
              <a:t/>
            </a:r>
            <a:br>
              <a:rPr lang="en-US" sz="1800" dirty="0">
                <a:latin typeface="+mn-lt"/>
              </a:rPr>
            </a:br>
            <a:r>
              <a:rPr lang="en-US" sz="1800" dirty="0">
                <a:latin typeface="+mn-lt"/>
                <a:sym typeface="Symbol"/>
              </a:rPr>
              <a:t> </a:t>
            </a:r>
            <a:r>
              <a:rPr lang="en-US" sz="1800" dirty="0" smtClean="0">
                <a:latin typeface="+mn-lt"/>
                <a:sym typeface="Symbol"/>
              </a:rPr>
              <a:t> </a:t>
            </a:r>
            <a:r>
              <a:rPr lang="en-US" sz="1800" dirty="0" smtClean="0">
                <a:latin typeface="+mn-lt"/>
              </a:rPr>
              <a:t>Energy </a:t>
            </a:r>
            <a:r>
              <a:rPr lang="en-US" sz="1800" dirty="0">
                <a:latin typeface="+mn-lt"/>
              </a:rPr>
              <a:t>and Atmosphere – This category aims to minimize energy use in </a:t>
            </a:r>
            <a:r>
              <a:rPr lang="en-US" sz="1800" dirty="0" smtClean="0">
                <a:latin typeface="+mn-lt"/>
              </a:rPr>
              <a:t>the</a:t>
            </a:r>
            <a:br>
              <a:rPr lang="en-US" sz="1800" dirty="0" smtClean="0">
                <a:latin typeface="+mn-lt"/>
              </a:rPr>
            </a:br>
            <a:r>
              <a:rPr lang="en-US" sz="1800" dirty="0" smtClean="0">
                <a:latin typeface="+mn-lt"/>
              </a:rPr>
              <a:t>    </a:t>
            </a:r>
            <a:r>
              <a:rPr lang="en-US" sz="1800" dirty="0">
                <a:latin typeface="+mn-lt"/>
              </a:rPr>
              <a:t>home and emission release into the air. This is done by encouraging </a:t>
            </a:r>
            <a:r>
              <a:rPr lang="en-US" sz="1800" dirty="0" smtClean="0">
                <a:latin typeface="+mn-lt"/>
              </a:rPr>
              <a:t>builders</a:t>
            </a:r>
            <a:br>
              <a:rPr lang="en-US" sz="1800" dirty="0" smtClean="0">
                <a:latin typeface="+mn-lt"/>
              </a:rPr>
            </a:br>
            <a:r>
              <a:rPr lang="en-US" sz="1800" dirty="0" smtClean="0">
                <a:latin typeface="+mn-lt"/>
              </a:rPr>
              <a:t>    </a:t>
            </a:r>
            <a:r>
              <a:rPr lang="en-US" sz="1800" dirty="0">
                <a:latin typeface="+mn-lt"/>
              </a:rPr>
              <a:t>to improve the energy performance of their homes and to invest in </a:t>
            </a:r>
            <a:r>
              <a:rPr lang="en-US" sz="1800" dirty="0" smtClean="0">
                <a:latin typeface="+mn-lt"/>
              </a:rPr>
              <a:t>energy-</a:t>
            </a:r>
            <a:br>
              <a:rPr lang="en-US" sz="1800" dirty="0" smtClean="0">
                <a:latin typeface="+mn-lt"/>
              </a:rPr>
            </a:br>
            <a:r>
              <a:rPr lang="en-US" sz="1800" dirty="0" smtClean="0">
                <a:latin typeface="+mn-lt"/>
              </a:rPr>
              <a:t>    saving </a:t>
            </a:r>
            <a:r>
              <a:rPr lang="en-US" sz="1800" dirty="0">
                <a:latin typeface="+mn-lt"/>
              </a:rPr>
              <a:t>and climate friendly technologies.</a:t>
            </a:r>
            <a:br>
              <a:rPr lang="en-US" sz="1800" dirty="0">
                <a:latin typeface="+mn-lt"/>
              </a:rPr>
            </a:br>
            <a:r>
              <a:rPr lang="en-US" sz="2400" dirty="0"/>
              <a:t/>
            </a:r>
            <a:br>
              <a:rPr lang="en-US" sz="2400" dirty="0"/>
            </a:br>
            <a:r>
              <a:rPr lang="en-US" dirty="0"/>
              <a:t> </a:t>
            </a:r>
            <a:br>
              <a:rPr lang="en-US" dirty="0"/>
            </a:br>
            <a:endParaRPr lang="en-US" dirty="0"/>
          </a:p>
        </p:txBody>
      </p:sp>
    </p:spTree>
    <p:extLst>
      <p:ext uri="{BB962C8B-B14F-4D97-AF65-F5344CB8AC3E}">
        <p14:creationId xmlns="" xmlns:p14="http://schemas.microsoft.com/office/powerpoint/2010/main" val="319225290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
            <a:ext cx="8153400" cy="461665"/>
          </a:xfrm>
          <a:prstGeom prst="rect">
            <a:avLst/>
          </a:prstGeom>
        </p:spPr>
        <p:txBody>
          <a:bodyPr wrap="square">
            <a:spAutoFit/>
          </a:bodyPr>
          <a:lstStyle/>
          <a:p>
            <a:pPr lvl="0"/>
            <a:r>
              <a:rPr lang="en-US" dirty="0" smtClean="0">
                <a:solidFill>
                  <a:srgbClr val="FFFFFF"/>
                </a:solidFill>
              </a:rPr>
              <a:t>LEED </a:t>
            </a:r>
            <a:r>
              <a:rPr lang="en-US" dirty="0">
                <a:solidFill>
                  <a:srgbClr val="FFFFFF"/>
                </a:solidFill>
              </a:rPr>
              <a:t>-  FEATURES AND BENEFITS</a:t>
            </a:r>
          </a:p>
        </p:txBody>
      </p:sp>
      <p:sp>
        <p:nvSpPr>
          <p:cNvPr id="5" name="Title 4"/>
          <p:cNvSpPr>
            <a:spLocks noGrp="1"/>
          </p:cNvSpPr>
          <p:nvPr>
            <p:ph type="title"/>
          </p:nvPr>
        </p:nvSpPr>
        <p:spPr>
          <a:xfrm>
            <a:off x="457200" y="723900"/>
            <a:ext cx="8229600" cy="1936750"/>
          </a:xfrm>
        </p:spPr>
        <p:txBody>
          <a:bodyPr anchor="t"/>
          <a:lstStyle/>
          <a:p>
            <a:pPr lvl="0" algn="l"/>
            <a:r>
              <a:rPr lang="en-US" sz="900" dirty="0"/>
              <a:t/>
            </a:r>
            <a:br>
              <a:rPr lang="en-US" sz="900" dirty="0"/>
            </a:br>
            <a:r>
              <a:rPr lang="en-US" sz="1800" dirty="0" smtClean="0">
                <a:latin typeface="+mn-lt"/>
                <a:sym typeface="Symbol"/>
              </a:rPr>
              <a:t>  </a:t>
            </a:r>
            <a:r>
              <a:rPr lang="en-US" sz="1800" dirty="0" smtClean="0">
                <a:latin typeface="+mn-lt"/>
              </a:rPr>
              <a:t>Materials </a:t>
            </a:r>
            <a:r>
              <a:rPr lang="en-US" sz="1800" dirty="0">
                <a:latin typeface="+mn-lt"/>
              </a:rPr>
              <a:t>and Resources – Building material choice affects the </a:t>
            </a:r>
            <a:r>
              <a:rPr lang="en-US" sz="1800" dirty="0" smtClean="0">
                <a:latin typeface="+mn-lt"/>
              </a:rPr>
              <a:t>environmental</a:t>
            </a:r>
            <a:br>
              <a:rPr lang="en-US" sz="1800" dirty="0" smtClean="0">
                <a:latin typeface="+mn-lt"/>
              </a:rPr>
            </a:br>
            <a:r>
              <a:rPr lang="en-US" sz="1800" dirty="0" smtClean="0">
                <a:latin typeface="+mn-lt"/>
              </a:rPr>
              <a:t>    </a:t>
            </a:r>
            <a:r>
              <a:rPr lang="en-US" sz="1800" dirty="0">
                <a:latin typeface="+mn-lt"/>
              </a:rPr>
              <a:t>footprint of a home due to the extraction, processing, transportation, </a:t>
            </a:r>
            <a:r>
              <a:rPr lang="en-US" sz="1800" dirty="0" smtClean="0">
                <a:latin typeface="+mn-lt"/>
              </a:rPr>
              <a:t>and</a:t>
            </a:r>
            <a:br>
              <a:rPr lang="en-US" sz="1800" dirty="0" smtClean="0">
                <a:latin typeface="+mn-lt"/>
              </a:rPr>
            </a:br>
            <a:r>
              <a:rPr lang="en-US" sz="1800" dirty="0" smtClean="0">
                <a:latin typeface="+mn-lt"/>
              </a:rPr>
              <a:t>    disposal </a:t>
            </a:r>
            <a:r>
              <a:rPr lang="en-US" sz="1800" dirty="0">
                <a:latin typeface="+mn-lt"/>
              </a:rPr>
              <a:t>that they require. This category directs builders in the selection </a:t>
            </a:r>
            <a:r>
              <a:rPr lang="en-US" sz="1800" dirty="0" smtClean="0">
                <a:latin typeface="+mn-lt"/>
              </a:rPr>
              <a:t>of</a:t>
            </a:r>
            <a:br>
              <a:rPr lang="en-US" sz="1800" dirty="0" smtClean="0">
                <a:latin typeface="+mn-lt"/>
              </a:rPr>
            </a:br>
            <a:r>
              <a:rPr lang="en-US" sz="1800" dirty="0" smtClean="0">
                <a:latin typeface="+mn-lt"/>
              </a:rPr>
              <a:t>    </a:t>
            </a:r>
            <a:r>
              <a:rPr lang="en-US" sz="1800" dirty="0">
                <a:latin typeface="+mn-lt"/>
              </a:rPr>
              <a:t>environmentally-preferable materials, utilizing material-efficient framing, </a:t>
            </a:r>
            <a:r>
              <a:rPr lang="en-US" sz="1800" dirty="0" smtClean="0">
                <a:latin typeface="+mn-lt"/>
              </a:rPr>
              <a:t>and</a:t>
            </a:r>
            <a:br>
              <a:rPr lang="en-US" sz="1800" dirty="0" smtClean="0">
                <a:latin typeface="+mn-lt"/>
              </a:rPr>
            </a:br>
            <a:r>
              <a:rPr lang="en-US" sz="1800" dirty="0" smtClean="0">
                <a:latin typeface="+mn-lt"/>
              </a:rPr>
              <a:t>    </a:t>
            </a:r>
            <a:r>
              <a:rPr lang="en-US" sz="1800" dirty="0">
                <a:latin typeface="+mn-lt"/>
              </a:rPr>
              <a:t>responsible waste management.</a:t>
            </a:r>
            <a:br>
              <a:rPr lang="en-US" sz="1800" dirty="0">
                <a:latin typeface="+mn-lt"/>
              </a:rPr>
            </a:br>
            <a:r>
              <a:rPr lang="en-US" sz="1800" dirty="0">
                <a:latin typeface="+mn-lt"/>
              </a:rPr>
              <a:t/>
            </a:r>
            <a:br>
              <a:rPr lang="en-US" sz="1800" dirty="0">
                <a:latin typeface="+mn-lt"/>
              </a:rPr>
            </a:br>
            <a:r>
              <a:rPr lang="en-US" sz="1800" dirty="0">
                <a:latin typeface="+mn-lt"/>
                <a:sym typeface="Symbol"/>
              </a:rPr>
              <a:t> </a:t>
            </a:r>
            <a:r>
              <a:rPr lang="en-US" sz="1800" dirty="0" smtClean="0">
                <a:latin typeface="+mn-lt"/>
                <a:sym typeface="Symbol"/>
              </a:rPr>
              <a:t> </a:t>
            </a:r>
            <a:r>
              <a:rPr lang="en-US" sz="1800" dirty="0" smtClean="0">
                <a:latin typeface="+mn-lt"/>
              </a:rPr>
              <a:t>Indoor </a:t>
            </a:r>
            <a:r>
              <a:rPr lang="en-US" sz="1800" dirty="0">
                <a:latin typeface="+mn-lt"/>
              </a:rPr>
              <a:t>Environmental Quality – LEED strategies aim to prevent indoor </a:t>
            </a:r>
            <a:r>
              <a:rPr lang="en-US" sz="1800" dirty="0" smtClean="0">
                <a:latin typeface="+mn-lt"/>
              </a:rPr>
              <a:t>air</a:t>
            </a:r>
            <a:br>
              <a:rPr lang="en-US" sz="1800" dirty="0" smtClean="0">
                <a:latin typeface="+mn-lt"/>
              </a:rPr>
            </a:br>
            <a:r>
              <a:rPr lang="en-US" sz="1800" dirty="0" smtClean="0">
                <a:latin typeface="+mn-lt"/>
              </a:rPr>
              <a:t>    quality </a:t>
            </a:r>
            <a:r>
              <a:rPr lang="en-US" sz="1800" dirty="0">
                <a:latin typeface="+mn-lt"/>
              </a:rPr>
              <a:t>problems from arising and improve the air quality and comfort of </a:t>
            </a:r>
            <a:r>
              <a:rPr lang="en-US" sz="1800" dirty="0" smtClean="0">
                <a:latin typeface="+mn-lt"/>
              </a:rPr>
              <a:t>the</a:t>
            </a:r>
            <a:br>
              <a:rPr lang="en-US" sz="1800" dirty="0" smtClean="0">
                <a:latin typeface="+mn-lt"/>
              </a:rPr>
            </a:br>
            <a:r>
              <a:rPr lang="en-US" sz="1800" dirty="0" smtClean="0">
                <a:latin typeface="+mn-lt"/>
              </a:rPr>
              <a:t>    </a:t>
            </a:r>
            <a:r>
              <a:rPr lang="en-US" sz="1800" dirty="0">
                <a:latin typeface="+mn-lt"/>
              </a:rPr>
              <a:t>homes they build. This is done through source removal, source control, </a:t>
            </a:r>
            <a:r>
              <a:rPr lang="en-US" sz="1800" dirty="0" smtClean="0">
                <a:latin typeface="+mn-lt"/>
              </a:rPr>
              <a:t>and</a:t>
            </a:r>
            <a:br>
              <a:rPr lang="en-US" sz="1800" dirty="0" smtClean="0">
                <a:latin typeface="+mn-lt"/>
              </a:rPr>
            </a:br>
            <a:r>
              <a:rPr lang="en-US" sz="1800" dirty="0" smtClean="0">
                <a:latin typeface="+mn-lt"/>
              </a:rPr>
              <a:t>    dilution</a:t>
            </a:r>
            <a:r>
              <a:rPr lang="en-US" sz="1800" dirty="0">
                <a:latin typeface="+mn-lt"/>
              </a:rPr>
              <a:t>. It is generally much less expensive to take this approach than </a:t>
            </a:r>
            <a:r>
              <a:rPr lang="en-US" sz="1800" dirty="0" smtClean="0">
                <a:latin typeface="+mn-lt"/>
              </a:rPr>
              <a:t>to</a:t>
            </a:r>
            <a:br>
              <a:rPr lang="en-US" sz="1800" dirty="0" smtClean="0">
                <a:latin typeface="+mn-lt"/>
              </a:rPr>
            </a:br>
            <a:r>
              <a:rPr lang="en-US" sz="1800" dirty="0" smtClean="0">
                <a:latin typeface="+mn-lt"/>
              </a:rPr>
              <a:t>    identify </a:t>
            </a:r>
            <a:r>
              <a:rPr lang="en-US" sz="1800" dirty="0">
                <a:latin typeface="+mn-lt"/>
              </a:rPr>
              <a:t>and solve them after they occur.</a:t>
            </a:r>
            <a:br>
              <a:rPr lang="en-US" sz="1800" dirty="0">
                <a:latin typeface="+mn-lt"/>
              </a:rPr>
            </a:br>
            <a:r>
              <a:rPr lang="en-US" sz="1800" dirty="0">
                <a:latin typeface="+mn-lt"/>
              </a:rPr>
              <a:t/>
            </a:r>
            <a:br>
              <a:rPr lang="en-US" sz="1800" dirty="0">
                <a:latin typeface="+mn-lt"/>
              </a:rPr>
            </a:br>
            <a:r>
              <a:rPr lang="en-US" sz="1800" dirty="0">
                <a:latin typeface="+mn-lt"/>
                <a:sym typeface="Symbol"/>
              </a:rPr>
              <a:t> </a:t>
            </a:r>
            <a:r>
              <a:rPr lang="en-US" sz="1800" dirty="0" smtClean="0">
                <a:latin typeface="+mn-lt"/>
                <a:sym typeface="Symbol"/>
              </a:rPr>
              <a:t> </a:t>
            </a:r>
            <a:r>
              <a:rPr lang="en-US" sz="1800" dirty="0" smtClean="0">
                <a:latin typeface="+mn-lt"/>
              </a:rPr>
              <a:t>Awareness </a:t>
            </a:r>
            <a:r>
              <a:rPr lang="en-US" sz="1800" dirty="0">
                <a:latin typeface="+mn-lt"/>
              </a:rPr>
              <a:t>and Education – Green construction training of homebuyers</a:t>
            </a:r>
            <a:r>
              <a:rPr lang="en-US" sz="1800" dirty="0" smtClean="0">
                <a:latin typeface="+mn-lt"/>
              </a:rPr>
              <a:t>,</a:t>
            </a:r>
            <a:br>
              <a:rPr lang="en-US" sz="1800" dirty="0" smtClean="0">
                <a:latin typeface="+mn-lt"/>
              </a:rPr>
            </a:br>
            <a:r>
              <a:rPr lang="en-US" sz="1800" dirty="0" smtClean="0">
                <a:latin typeface="+mn-lt"/>
              </a:rPr>
              <a:t>    </a:t>
            </a:r>
            <a:r>
              <a:rPr lang="en-US" sz="1800" dirty="0">
                <a:latin typeface="+mn-lt"/>
              </a:rPr>
              <a:t>building managers, tenants, and the public body is a necessary component </a:t>
            </a:r>
            <a:r>
              <a:rPr lang="en-US" sz="1800" dirty="0" smtClean="0">
                <a:latin typeface="+mn-lt"/>
              </a:rPr>
              <a:t>to</a:t>
            </a:r>
            <a:br>
              <a:rPr lang="en-US" sz="1800" dirty="0" smtClean="0">
                <a:latin typeface="+mn-lt"/>
              </a:rPr>
            </a:br>
            <a:r>
              <a:rPr lang="en-US" sz="1800" dirty="0" smtClean="0">
                <a:latin typeface="+mn-lt"/>
              </a:rPr>
              <a:t>    ensure </a:t>
            </a:r>
            <a:r>
              <a:rPr lang="en-US" sz="1800" dirty="0">
                <a:latin typeface="+mn-lt"/>
              </a:rPr>
              <a:t>that the full benefits of LEED measures are achieved.</a:t>
            </a:r>
            <a:br>
              <a:rPr lang="en-US" sz="1800" dirty="0">
                <a:latin typeface="+mn-lt"/>
              </a:rPr>
            </a:br>
            <a:r>
              <a:rPr lang="en-US" sz="1800" dirty="0">
                <a:latin typeface="+mn-lt"/>
              </a:rPr>
              <a:t/>
            </a:r>
            <a:br>
              <a:rPr lang="en-US" sz="1800" dirty="0">
                <a:latin typeface="+mn-lt"/>
              </a:rPr>
            </a:br>
            <a:r>
              <a:rPr lang="en-US" sz="900" dirty="0"/>
              <a:t/>
            </a:r>
            <a:br>
              <a:rPr lang="en-US" sz="900" dirty="0"/>
            </a:br>
            <a:r>
              <a:rPr lang="en-US" sz="2400" dirty="0"/>
              <a:t/>
            </a:r>
            <a:br>
              <a:rPr lang="en-US" sz="2400" dirty="0"/>
            </a:br>
            <a:r>
              <a:rPr lang="en-US" dirty="0"/>
              <a:t> </a:t>
            </a:r>
            <a:br>
              <a:rPr lang="en-US" dirty="0"/>
            </a:br>
            <a:endParaRPr lang="en-US" dirty="0"/>
          </a:p>
        </p:txBody>
      </p:sp>
    </p:spTree>
    <p:extLst>
      <p:ext uri="{BB962C8B-B14F-4D97-AF65-F5344CB8AC3E}">
        <p14:creationId xmlns="" xmlns:p14="http://schemas.microsoft.com/office/powerpoint/2010/main" val="39629355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7700"/>
            <a:ext cx="7010400" cy="990600"/>
          </a:xfrm>
        </p:spPr>
        <p:txBody>
          <a:bodyPr anchor="t"/>
          <a:lstStyle/>
          <a:p>
            <a:r>
              <a:rPr lang="en-US" sz="3600" b="1" dirty="0" smtClean="0"/>
              <a:t>What is Green Built Gulf Coast</a:t>
            </a:r>
            <a:endParaRPr lang="en-US" sz="3600" b="1" dirty="0"/>
          </a:p>
        </p:txBody>
      </p:sp>
      <p:sp>
        <p:nvSpPr>
          <p:cNvPr id="4" name="Rectangle 3"/>
          <p:cNvSpPr txBox="1">
            <a:spLocks noChangeArrowheads="1"/>
          </p:cNvSpPr>
          <p:nvPr/>
        </p:nvSpPr>
        <p:spPr>
          <a:xfrm>
            <a:off x="533400" y="1562100"/>
            <a:ext cx="7848600" cy="3733800"/>
          </a:xfrm>
          <a:prstGeom prst="rect">
            <a:avLst/>
          </a:prstGeom>
        </p:spPr>
        <p:txBody>
          <a:bodyPr>
            <a:normAutofit/>
          </a:bodyPr>
          <a:lstStyle/>
          <a:p>
            <a:pPr marL="461963" marR="36576" indent="-461963" algn="l" fontAlgn="auto">
              <a:spcBef>
                <a:spcPts val="0"/>
              </a:spcBef>
              <a:spcAft>
                <a:spcPts val="0"/>
              </a:spcAft>
              <a:buClr>
                <a:schemeClr val="tx1"/>
              </a:buClr>
              <a:buSzPct val="100000"/>
              <a:buFont typeface="Wingdings" pitchFamily="2" charset="2"/>
              <a:buChar char="Ø"/>
              <a:defRPr/>
            </a:pPr>
            <a:r>
              <a:rPr lang="en-US" sz="2400" dirty="0">
                <a:latin typeface="+mj-lt"/>
                <a:cs typeface="+mn-cs"/>
              </a:rPr>
              <a:t>ANSI Approved Jan 2009</a:t>
            </a:r>
          </a:p>
          <a:p>
            <a:pPr marL="461963" marR="36576" indent="-461963" algn="l" fontAlgn="auto">
              <a:spcBef>
                <a:spcPts val="0"/>
              </a:spcBef>
              <a:spcAft>
                <a:spcPts val="0"/>
              </a:spcAft>
              <a:buClr>
                <a:schemeClr val="tx1"/>
              </a:buClr>
              <a:buSzPct val="100000"/>
              <a:buFont typeface="Wingdings" pitchFamily="2" charset="2"/>
              <a:buChar char="Ø"/>
              <a:defRPr/>
            </a:pPr>
            <a:r>
              <a:rPr lang="en-US" sz="2400" dirty="0">
                <a:latin typeface="+mj-lt"/>
                <a:cs typeface="+mn-cs"/>
              </a:rPr>
              <a:t>Collaboration between ICC and NAHB</a:t>
            </a:r>
          </a:p>
          <a:p>
            <a:pPr marL="461963" marR="36576" indent="-461963" algn="l" fontAlgn="auto">
              <a:spcBef>
                <a:spcPts val="0"/>
              </a:spcBef>
              <a:spcAft>
                <a:spcPts val="0"/>
              </a:spcAft>
              <a:buClr>
                <a:schemeClr val="tx1"/>
              </a:buClr>
              <a:buSzPct val="100000"/>
              <a:buFont typeface="Wingdings" pitchFamily="2" charset="2"/>
              <a:buChar char="Ø"/>
              <a:defRPr/>
            </a:pPr>
            <a:r>
              <a:rPr lang="en-US" sz="2400" dirty="0">
                <a:latin typeface="+mj-lt"/>
                <a:cs typeface="+mn-cs"/>
              </a:rPr>
              <a:t>First green rating system </a:t>
            </a:r>
            <a:r>
              <a:rPr lang="en-US" sz="2400" dirty="0" smtClean="0">
                <a:latin typeface="+mj-lt"/>
                <a:cs typeface="+mn-cs"/>
              </a:rPr>
              <a:t>to become </a:t>
            </a:r>
            <a:r>
              <a:rPr lang="en-US" sz="2400" dirty="0">
                <a:latin typeface="+mj-lt"/>
                <a:cs typeface="+mn-cs"/>
              </a:rPr>
              <a:t>approved consensus standard</a:t>
            </a:r>
          </a:p>
          <a:p>
            <a:pPr marL="461963" marR="36576" indent="-461963" algn="l" fontAlgn="auto">
              <a:spcBef>
                <a:spcPts val="0"/>
              </a:spcBef>
              <a:spcAft>
                <a:spcPts val="0"/>
              </a:spcAft>
              <a:buSzPct val="100000"/>
              <a:buFont typeface="Wingdings" pitchFamily="2" charset="2"/>
              <a:buChar char="Ø"/>
              <a:defRPr/>
            </a:pPr>
            <a:r>
              <a:rPr lang="en-US" sz="2400" dirty="0">
                <a:latin typeface="+mj-lt"/>
                <a:cs typeface="+mn-cs"/>
              </a:rPr>
              <a:t>Responds to legislators’ calls for Green benchmarks</a:t>
            </a:r>
          </a:p>
          <a:p>
            <a:pPr marL="461963" marR="36576" indent="-461963" algn="l" fontAlgn="auto">
              <a:spcBef>
                <a:spcPts val="0"/>
              </a:spcBef>
              <a:spcAft>
                <a:spcPts val="0"/>
              </a:spcAft>
              <a:buSzPct val="100000"/>
              <a:buFont typeface="Wingdings" pitchFamily="2" charset="2"/>
              <a:buChar char="Ø"/>
              <a:defRPr/>
            </a:pPr>
            <a:r>
              <a:rPr lang="en-US" sz="2400" dirty="0">
                <a:latin typeface="+mj-lt"/>
                <a:cs typeface="+mn-cs"/>
              </a:rPr>
              <a:t>Credibility= 100% third party verified </a:t>
            </a:r>
          </a:p>
          <a:p>
            <a:pPr marL="461963" marR="36576" indent="-461963" algn="l" fontAlgn="auto">
              <a:spcBef>
                <a:spcPts val="0"/>
              </a:spcBef>
              <a:spcAft>
                <a:spcPts val="0"/>
              </a:spcAft>
              <a:buSzPct val="100000"/>
              <a:buFont typeface="Wingdings" pitchFamily="2" charset="2"/>
              <a:buChar char="Ø"/>
              <a:defRPr/>
            </a:pPr>
            <a:r>
              <a:rPr lang="en-US" sz="2400" dirty="0">
                <a:latin typeface="+mj-lt"/>
                <a:cs typeface="+mn-cs"/>
              </a:rPr>
              <a:t>Provides one national, industry-vetted definition of “Green”</a:t>
            </a:r>
          </a:p>
          <a:p>
            <a:pPr marL="461963" marR="36576" indent="-461963" algn="l" fontAlgn="auto">
              <a:spcBef>
                <a:spcPts val="0"/>
              </a:spcBef>
              <a:spcAft>
                <a:spcPts val="0"/>
              </a:spcAft>
              <a:buSzPct val="100000"/>
              <a:buFont typeface="Wingdings" pitchFamily="2" charset="2"/>
              <a:buChar char="Ø"/>
              <a:defRPr/>
            </a:pPr>
            <a:endParaRPr lang="en-US" sz="2400" dirty="0">
              <a:latin typeface="+mj-lt"/>
              <a:cs typeface="+mn-cs"/>
            </a:endParaRPr>
          </a:p>
          <a:p>
            <a:pPr marR="36576" algn="r" fontAlgn="auto">
              <a:spcBef>
                <a:spcPts val="0"/>
              </a:spcBef>
              <a:spcAft>
                <a:spcPts val="0"/>
              </a:spcAft>
              <a:buClr>
                <a:schemeClr val="accent1"/>
              </a:buClr>
              <a:buSzPct val="80000"/>
              <a:buFont typeface="Wingdings 2"/>
              <a:buNone/>
              <a:defRPr/>
            </a:pPr>
            <a:endParaRPr lang="en-US" sz="2400" dirty="0">
              <a:ln>
                <a:solidFill>
                  <a:schemeClr val="bg2"/>
                </a:solidFill>
              </a:ln>
              <a:solidFill>
                <a:schemeClr val="tx1">
                  <a:tint val="75000"/>
                </a:schemeClr>
              </a:solidFill>
              <a:latin typeface="+mn-lt"/>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62000" y="2095500"/>
            <a:ext cx="7924800" cy="2819400"/>
          </a:xfrm>
          <a:prstGeom prst="rect">
            <a:avLst/>
          </a:prstGeom>
          <a:noFill/>
          <a:ln w="9525">
            <a:noFill/>
            <a:miter lim="800000"/>
            <a:headEnd/>
            <a:tailEnd/>
          </a:ln>
        </p:spPr>
        <p:txBody>
          <a:bodyPr/>
          <a:lstStyle/>
          <a:p>
            <a:pPr marL="461963" indent="-461963" algn="l">
              <a:lnSpc>
                <a:spcPct val="110000"/>
              </a:lnSpc>
              <a:buSzPct val="100000"/>
              <a:buFont typeface="Wingdings" pitchFamily="2" charset="2"/>
              <a:buChar char="Ø"/>
            </a:pPr>
            <a:r>
              <a:rPr lang="en-US" sz="2400" b="1" dirty="0" smtClean="0"/>
              <a:t>Administration </a:t>
            </a:r>
            <a:r>
              <a:rPr lang="en-US" sz="2400" b="1" dirty="0"/>
              <a:t>of Participants </a:t>
            </a:r>
          </a:p>
          <a:p>
            <a:pPr marL="461963" indent="-461963" algn="l">
              <a:lnSpc>
                <a:spcPct val="110000"/>
              </a:lnSpc>
              <a:spcBef>
                <a:spcPts val="600"/>
              </a:spcBef>
              <a:buSzPct val="100000"/>
              <a:buFont typeface="Wingdings" pitchFamily="2" charset="2"/>
              <a:buChar char="Ø"/>
            </a:pPr>
            <a:r>
              <a:rPr lang="en-US" sz="2400" b="1" dirty="0"/>
              <a:t>Verification Process</a:t>
            </a:r>
          </a:p>
          <a:p>
            <a:pPr marL="461963" indent="-461963" algn="l">
              <a:lnSpc>
                <a:spcPct val="110000"/>
              </a:lnSpc>
              <a:spcBef>
                <a:spcPts val="600"/>
              </a:spcBef>
              <a:buSzPct val="100000"/>
              <a:buFont typeface="Wingdings" pitchFamily="2" charset="2"/>
              <a:buChar char="Ø"/>
            </a:pPr>
            <a:r>
              <a:rPr lang="en-US" sz="2400" b="1" dirty="0"/>
              <a:t>Reporting Process</a:t>
            </a:r>
          </a:p>
          <a:p>
            <a:pPr marL="461963" indent="-461963" algn="l">
              <a:lnSpc>
                <a:spcPct val="110000"/>
              </a:lnSpc>
              <a:spcBef>
                <a:spcPts val="600"/>
              </a:spcBef>
              <a:buSzPct val="100000"/>
              <a:buFont typeface="Wingdings" pitchFamily="2" charset="2"/>
              <a:buChar char="Ø"/>
            </a:pPr>
            <a:r>
              <a:rPr lang="en-US" sz="2400" b="1" dirty="0" smtClean="0"/>
              <a:t>Cost</a:t>
            </a:r>
          </a:p>
          <a:p>
            <a:pPr marL="461963" indent="-461963" algn="l">
              <a:lnSpc>
                <a:spcPct val="110000"/>
              </a:lnSpc>
              <a:spcBef>
                <a:spcPts val="600"/>
              </a:spcBef>
              <a:buSzPct val="100000"/>
              <a:buFont typeface="Wingdings" pitchFamily="2" charset="2"/>
              <a:buChar char="Ø"/>
            </a:pPr>
            <a:r>
              <a:rPr lang="en-US" sz="2400" b="1" dirty="0" smtClean="0"/>
              <a:t>Scoring </a:t>
            </a:r>
            <a:r>
              <a:rPr lang="en-US" sz="2400" b="1" dirty="0"/>
              <a:t>Tool</a:t>
            </a:r>
          </a:p>
          <a:p>
            <a:pPr marL="461963" indent="-461963">
              <a:lnSpc>
                <a:spcPct val="110000"/>
              </a:lnSpc>
              <a:spcBef>
                <a:spcPts val="600"/>
              </a:spcBef>
              <a:buSzPct val="100000"/>
              <a:buFont typeface="Wingdings" pitchFamily="2" charset="2"/>
              <a:buChar char="Ø"/>
            </a:pPr>
            <a:endParaRPr lang="en-US" sz="1900" b="1" dirty="0"/>
          </a:p>
        </p:txBody>
      </p:sp>
      <p:sp>
        <p:nvSpPr>
          <p:cNvPr id="9" name="Title 8"/>
          <p:cNvSpPr>
            <a:spLocks noGrp="1"/>
          </p:cNvSpPr>
          <p:nvPr>
            <p:ph type="title"/>
          </p:nvPr>
        </p:nvSpPr>
        <p:spPr>
          <a:xfrm>
            <a:off x="895350" y="1028700"/>
            <a:ext cx="7358063" cy="1524000"/>
          </a:xfrm>
        </p:spPr>
        <p:txBody>
          <a:bodyPr/>
          <a:lstStyle/>
          <a:p>
            <a:r>
              <a:rPr lang="en-US" sz="3200" b="1" dirty="0" smtClean="0">
                <a:solidFill>
                  <a:schemeClr val="tx1">
                    <a:lumMod val="85000"/>
                    <a:lumOff val="15000"/>
                  </a:schemeClr>
                </a:solidFill>
              </a:rPr>
              <a:t>What are the Differences Between GBGC and NAHB Programs </a:t>
            </a:r>
            <a:r>
              <a:rPr lang="en-US" sz="5400" b="1" dirty="0" smtClean="0">
                <a:solidFill>
                  <a:srgbClr val="076D35"/>
                </a:solidFill>
              </a:rPr>
              <a:t/>
            </a:r>
            <a:br>
              <a:rPr lang="en-US" sz="5400" b="1" dirty="0" smtClean="0">
                <a:solidFill>
                  <a:srgbClr val="076D35"/>
                </a:solidFill>
              </a:rPr>
            </a:br>
            <a:endParaRPr lang="en-US" dirty="0"/>
          </a:p>
        </p:txBody>
      </p:sp>
      <p:cxnSp>
        <p:nvCxnSpPr>
          <p:cNvPr id="8" name="Straight Connector 7"/>
          <p:cNvCxnSpPr/>
          <p:nvPr/>
        </p:nvCxnSpPr>
        <p:spPr>
          <a:xfrm>
            <a:off x="0" y="1336146"/>
            <a:ext cx="9144000" cy="0"/>
          </a:xfrm>
          <a:prstGeom prst="line">
            <a:avLst/>
          </a:prstGeom>
          <a:ln>
            <a:solidFill>
              <a:srgbClr val="663300"/>
            </a:solidFill>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pic>
        <p:nvPicPr>
          <p:cNvPr id="31749" name="Picture 8" descr="C:\Users\Nicole\AppData\Local\Microsoft\Windows\Temporary Internet Files\Content.Outlook\6OAGNMHO\GHBA_GreenBuilt_logo with transparent background.gif"/>
          <p:cNvPicPr>
            <a:picLocks noChangeAspect="1" noChangeArrowheads="1"/>
          </p:cNvPicPr>
          <p:nvPr/>
        </p:nvPicPr>
        <p:blipFill>
          <a:blip r:embed="rId3" cstate="print"/>
          <a:srcRect/>
          <a:stretch>
            <a:fillRect/>
          </a:stretch>
        </p:blipFill>
        <p:spPr bwMode="auto">
          <a:xfrm>
            <a:off x="381000" y="4762500"/>
            <a:ext cx="2057400" cy="698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chor="ctr">
            <a:noAutofit/>
          </a:bodyPr>
          <a:lstStyle/>
          <a:p>
            <a:pPr eaLnBrk="1" fontAlgn="auto" hangingPunct="1">
              <a:spcAft>
                <a:spcPts val="0"/>
              </a:spcAft>
              <a:defRPr/>
            </a:pPr>
            <a:r>
              <a:rPr lang="en-US" sz="4000" b="1" dirty="0" smtClean="0">
                <a:latin typeface="+mj-lt"/>
              </a:rPr>
              <a:t>How To Participate in GBGC</a:t>
            </a:r>
          </a:p>
          <a:p>
            <a:pPr eaLnBrk="1" fontAlgn="auto" hangingPunct="1">
              <a:lnSpc>
                <a:spcPct val="150000"/>
              </a:lnSpc>
              <a:spcAft>
                <a:spcPts val="0"/>
              </a:spcAft>
              <a:buClr>
                <a:srgbClr val="FFFFFF"/>
              </a:buClr>
              <a:defRPr/>
            </a:pPr>
            <a:r>
              <a:rPr lang="en-US" sz="2500" b="1" dirty="0" smtClean="0">
                <a:solidFill>
                  <a:schemeClr val="tx1"/>
                </a:solidFill>
                <a:latin typeface="+mj-lt"/>
              </a:rPr>
              <a:t>Builder </a:t>
            </a:r>
            <a:r>
              <a:rPr lang="en-US" sz="2500" b="1" dirty="0" smtClean="0">
                <a:solidFill>
                  <a:schemeClr val="tx1"/>
                </a:solidFill>
                <a:latin typeface="+mj-lt"/>
              </a:rPr>
              <a:t>Agreement</a:t>
            </a:r>
          </a:p>
          <a:p>
            <a:pPr eaLnBrk="1" fontAlgn="auto" hangingPunct="1">
              <a:lnSpc>
                <a:spcPct val="150000"/>
              </a:lnSpc>
              <a:spcAft>
                <a:spcPts val="0"/>
              </a:spcAft>
              <a:buClr>
                <a:srgbClr val="FFFFFF"/>
              </a:buClr>
              <a:defRPr/>
            </a:pPr>
            <a:r>
              <a:rPr lang="en-US" sz="2500" b="1" dirty="0" smtClean="0">
                <a:solidFill>
                  <a:schemeClr val="tx1"/>
                </a:solidFill>
                <a:latin typeface="+mj-lt"/>
              </a:rPr>
              <a:t>Verifier Agreement</a:t>
            </a:r>
          </a:p>
          <a:p>
            <a:pPr eaLnBrk="1" fontAlgn="auto" hangingPunct="1">
              <a:lnSpc>
                <a:spcPct val="150000"/>
              </a:lnSpc>
              <a:spcAft>
                <a:spcPts val="0"/>
              </a:spcAft>
              <a:buClr>
                <a:srgbClr val="FFFFFF"/>
              </a:buClr>
              <a:defRPr/>
            </a:pPr>
            <a:r>
              <a:rPr lang="en-US" sz="2500" b="1" dirty="0" smtClean="0">
                <a:solidFill>
                  <a:schemeClr val="tx1"/>
                </a:solidFill>
                <a:latin typeface="+mj-lt"/>
              </a:rPr>
              <a:t>Developer Agreement</a:t>
            </a:r>
          </a:p>
          <a:p>
            <a:pPr eaLnBrk="1" fontAlgn="auto" hangingPunct="1">
              <a:lnSpc>
                <a:spcPct val="150000"/>
              </a:lnSpc>
              <a:spcAft>
                <a:spcPts val="0"/>
              </a:spcAft>
              <a:buClr>
                <a:srgbClr val="FFFFFF"/>
              </a:buClr>
              <a:defRPr/>
            </a:pPr>
            <a:r>
              <a:rPr lang="en-US" sz="2500" b="1" dirty="0" smtClean="0">
                <a:solidFill>
                  <a:schemeClr val="tx1"/>
                </a:solidFill>
                <a:latin typeface="+mj-lt"/>
              </a:rPr>
              <a:t>Remodeler Agreement</a:t>
            </a:r>
          </a:p>
          <a:p>
            <a:pPr eaLnBrk="1" fontAlgn="auto" hangingPunct="1">
              <a:lnSpc>
                <a:spcPct val="150000"/>
              </a:lnSpc>
              <a:spcAft>
                <a:spcPts val="0"/>
              </a:spcAft>
              <a:buClr>
                <a:srgbClr val="FFFFFF"/>
              </a:buClr>
              <a:defRPr/>
            </a:pPr>
            <a:r>
              <a:rPr lang="en-US" sz="2500" b="1" dirty="0" smtClean="0">
                <a:solidFill>
                  <a:schemeClr val="tx1"/>
                </a:solidFill>
                <a:latin typeface="+mj-lt"/>
              </a:rPr>
              <a:t>Associate Agreement</a:t>
            </a:r>
          </a:p>
          <a:p>
            <a:pPr eaLnBrk="1" fontAlgn="auto" hangingPunct="1">
              <a:lnSpc>
                <a:spcPct val="120000"/>
              </a:lnSpc>
              <a:spcAft>
                <a:spcPts val="0"/>
              </a:spcAft>
              <a:buClr>
                <a:srgbClr val="FFFFFF"/>
              </a:buClr>
              <a:defRPr/>
            </a:pPr>
            <a:endParaRPr lang="en-US" b="1" dirty="0" smtClean="0">
              <a:ln w="0">
                <a:noFill/>
              </a:ln>
              <a:solidFill>
                <a:srgbClr val="FFFF00"/>
              </a:solidFill>
              <a:latin typeface="+mj-lt"/>
            </a:endParaRPr>
          </a:p>
          <a:p>
            <a:pPr eaLnBrk="1" fontAlgn="auto" hangingPunct="1">
              <a:lnSpc>
                <a:spcPct val="120000"/>
              </a:lnSpc>
              <a:spcAft>
                <a:spcPts val="0"/>
              </a:spcAft>
              <a:buClr>
                <a:srgbClr val="FFFFFF"/>
              </a:buClr>
              <a:defRPr/>
            </a:pPr>
            <a:endParaRPr lang="en-US" sz="2500" b="1" dirty="0" smtClean="0">
              <a:solidFill>
                <a:srgbClr val="FFFFFF"/>
              </a:solidFill>
              <a:effectLst>
                <a:outerShdw blurRad="25400" dist="38100" dir="2700000" algn="tl">
                  <a:srgbClr val="000000"/>
                </a:outerShdw>
              </a:effectLst>
              <a:latin typeface="+mj-lt"/>
            </a:endParaRPr>
          </a:p>
          <a:p>
            <a:pPr eaLnBrk="1" fontAlgn="auto" hangingPunct="1">
              <a:spcAft>
                <a:spcPts val="0"/>
              </a:spcAft>
              <a:defRPr/>
            </a:pPr>
            <a:endParaRPr lang="en-US" sz="4000" b="1" dirty="0" smtClean="0">
              <a:ln w="12700">
                <a:solidFill>
                  <a:schemeClr val="accent1">
                    <a:shade val="43000"/>
                  </a:schemeClr>
                </a:solidFill>
              </a:ln>
              <a:solidFill>
                <a:srgbClr val="FFFFFF"/>
              </a:solidFill>
              <a:effectLst>
                <a:outerShdw blurRad="25400" dist="63500" dir="1800000" algn="tl">
                  <a:srgbClr val="000000"/>
                </a:outerShdw>
              </a:effectLst>
              <a:latin typeface="+mj-lt"/>
            </a:endParaRPr>
          </a:p>
        </p:txBody>
      </p:sp>
      <p:cxnSp>
        <p:nvCxnSpPr>
          <p:cNvPr id="5" name="Straight Connector 4"/>
          <p:cNvCxnSpPr/>
          <p:nvPr/>
        </p:nvCxnSpPr>
        <p:spPr>
          <a:xfrm>
            <a:off x="0" y="828146"/>
            <a:ext cx="9144000" cy="0"/>
          </a:xfrm>
          <a:prstGeom prst="line">
            <a:avLst/>
          </a:prstGeom>
          <a:ln>
            <a:solidFill>
              <a:srgbClr val="663300"/>
            </a:solidFill>
          </a:ln>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pic>
        <p:nvPicPr>
          <p:cNvPr id="34820" name="Picture 6" descr="C:\Users\Nicole\AppData\Local\Microsoft\Windows\Temporary Internet Files\Content.Outlook\6OAGNMHO\GHBA_GreenBuilt_logo with transparent background.gif"/>
          <p:cNvPicPr>
            <a:picLocks noChangeAspect="1" noChangeArrowheads="1"/>
          </p:cNvPicPr>
          <p:nvPr/>
        </p:nvPicPr>
        <p:blipFill>
          <a:blip r:embed="rId2" cstate="print"/>
          <a:srcRect/>
          <a:stretch>
            <a:fillRect/>
          </a:stretch>
        </p:blipFill>
        <p:spPr bwMode="auto">
          <a:xfrm>
            <a:off x="381000" y="4762500"/>
            <a:ext cx="2057400" cy="698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000_006_06_06006_02_02"/>
          <p:cNvPicPr>
            <a:picLocks noGrp="1" noChangeAspect="1" noChangeArrowheads="1"/>
          </p:cNvPicPr>
          <p:nvPr>
            <p:ph type="body" idx="1"/>
          </p:nvPr>
        </p:nvPicPr>
        <p:blipFill>
          <a:blip r:embed="rId2" cstate="print"/>
          <a:srcRect/>
          <a:stretch>
            <a:fillRect/>
          </a:stretch>
        </p:blipFill>
        <p:spPr>
          <a:xfrm>
            <a:off x="381000" y="1333500"/>
            <a:ext cx="3475038" cy="2438400"/>
          </a:xfrm>
          <a:noFill/>
          <a:ln/>
        </p:spPr>
      </p:pic>
      <p:pic>
        <p:nvPicPr>
          <p:cNvPr id="23555" name="Picture 3" descr="j0401421"/>
          <p:cNvPicPr>
            <a:picLocks noChangeAspect="1" noChangeArrowheads="1"/>
          </p:cNvPicPr>
          <p:nvPr/>
        </p:nvPicPr>
        <p:blipFill>
          <a:blip r:embed="rId3" cstate="print"/>
          <a:srcRect/>
          <a:stretch>
            <a:fillRect/>
          </a:stretch>
        </p:blipFill>
        <p:spPr bwMode="auto">
          <a:xfrm>
            <a:off x="4876800" y="1333500"/>
            <a:ext cx="3581400" cy="2416175"/>
          </a:xfrm>
          <a:prstGeom prst="rect">
            <a:avLst/>
          </a:prstGeom>
          <a:noFill/>
          <a:ln w="9525" algn="in">
            <a:noFill/>
            <a:miter lim="800000"/>
            <a:headEnd/>
            <a:tailEnd/>
          </a:ln>
          <a:effectLst/>
        </p:spPr>
      </p:pic>
      <p:sp>
        <p:nvSpPr>
          <p:cNvPr id="23556" name="Rectangle 4"/>
          <p:cNvSpPr>
            <a:spLocks noChangeArrowheads="1"/>
          </p:cNvSpPr>
          <p:nvPr/>
        </p:nvSpPr>
        <p:spPr bwMode="auto">
          <a:xfrm>
            <a:off x="2209800" y="723900"/>
            <a:ext cx="4495800" cy="457200"/>
          </a:xfrm>
          <a:prstGeom prst="rect">
            <a:avLst/>
          </a:prstGeom>
          <a:noFill/>
          <a:ln w="9525">
            <a:noFill/>
            <a:miter lim="800000"/>
            <a:headEnd/>
            <a:tailEnd/>
          </a:ln>
          <a:effectLst/>
        </p:spPr>
        <p:txBody>
          <a:bodyPr anchor="ctr">
            <a:spAutoFit/>
          </a:bodyPr>
          <a:lstStyle/>
          <a:p>
            <a:r>
              <a:rPr lang="en-US" b="1" dirty="0">
                <a:solidFill>
                  <a:schemeClr val="tx1"/>
                </a:solidFill>
                <a:latin typeface="Arial" pitchFamily="34" charset="0"/>
              </a:rPr>
              <a:t>The “</a:t>
            </a:r>
            <a:r>
              <a:rPr lang="en-US" b="1" dirty="0">
                <a:solidFill>
                  <a:srgbClr val="009900"/>
                </a:solidFill>
                <a:latin typeface="Arial" pitchFamily="34" charset="0"/>
              </a:rPr>
              <a:t>Green”</a:t>
            </a:r>
            <a:r>
              <a:rPr lang="en-US" b="1" dirty="0">
                <a:solidFill>
                  <a:schemeClr val="tx1"/>
                </a:solidFill>
                <a:latin typeface="Arial" pitchFamily="34" charset="0"/>
              </a:rPr>
              <a:t> Home</a:t>
            </a:r>
          </a:p>
        </p:txBody>
      </p:sp>
      <p:sp>
        <p:nvSpPr>
          <p:cNvPr id="23557" name="Text Box 5"/>
          <p:cNvSpPr txBox="1">
            <a:spLocks/>
          </p:cNvSpPr>
          <p:nvPr/>
        </p:nvSpPr>
        <p:spPr bwMode="auto">
          <a:xfrm>
            <a:off x="304800" y="4076700"/>
            <a:ext cx="2590800" cy="457200"/>
          </a:xfrm>
          <a:prstGeom prst="rect">
            <a:avLst/>
          </a:prstGeom>
          <a:noFill/>
          <a:ln w="25400">
            <a:noFill/>
            <a:miter lim="800000"/>
            <a:headEnd/>
            <a:tailEnd/>
          </a:ln>
          <a:effectLst/>
        </p:spPr>
        <p:txBody>
          <a:bodyPr>
            <a:spAutoFit/>
          </a:bodyPr>
          <a:lstStyle/>
          <a:p>
            <a:pPr>
              <a:spcBef>
                <a:spcPct val="50000"/>
              </a:spcBef>
            </a:pPr>
            <a:r>
              <a:rPr lang="en-US" sz="2000" dirty="0"/>
              <a:t>You tell by the</a:t>
            </a:r>
            <a:r>
              <a:rPr lang="en-US" dirty="0"/>
              <a:t> </a:t>
            </a:r>
          </a:p>
        </p:txBody>
      </p:sp>
      <p:pic>
        <p:nvPicPr>
          <p:cNvPr id="23559" name="Picture 7" descr="Energy Star"/>
          <p:cNvPicPr>
            <a:picLocks noChangeAspect="1" noChangeArrowheads="1"/>
          </p:cNvPicPr>
          <p:nvPr/>
        </p:nvPicPr>
        <p:blipFill>
          <a:blip r:embed="rId4" cstate="print"/>
          <a:srcRect/>
          <a:stretch>
            <a:fillRect/>
          </a:stretch>
        </p:blipFill>
        <p:spPr bwMode="auto">
          <a:xfrm>
            <a:off x="2667000" y="4000500"/>
            <a:ext cx="681038" cy="698500"/>
          </a:xfrm>
          <a:prstGeom prst="rect">
            <a:avLst/>
          </a:prstGeom>
          <a:noFill/>
        </p:spPr>
      </p:pic>
      <p:sp>
        <p:nvSpPr>
          <p:cNvPr id="23560" name="Text Box 8"/>
          <p:cNvSpPr txBox="1">
            <a:spLocks/>
          </p:cNvSpPr>
          <p:nvPr/>
        </p:nvSpPr>
        <p:spPr bwMode="auto">
          <a:xfrm>
            <a:off x="4953000" y="4381500"/>
            <a:ext cx="3124200" cy="457200"/>
          </a:xfrm>
          <a:prstGeom prst="rect">
            <a:avLst/>
          </a:prstGeom>
          <a:noFill/>
          <a:ln w="25400">
            <a:noFill/>
            <a:miter lim="800000"/>
            <a:headEnd/>
            <a:tailEnd/>
          </a:ln>
          <a:effectLst/>
        </p:spPr>
        <p:txBody>
          <a:bodyPr>
            <a:spAutoFit/>
          </a:bodyPr>
          <a:lstStyle/>
          <a:p>
            <a:pPr>
              <a:spcBef>
                <a:spcPct val="50000"/>
              </a:spcBef>
            </a:pPr>
            <a:endParaRPr lang="en-US" dirty="0"/>
          </a:p>
        </p:txBody>
      </p:sp>
      <p:pic>
        <p:nvPicPr>
          <p:cNvPr id="23562" name="Picture 10" descr="leed_for_homes_logo"/>
          <p:cNvPicPr>
            <a:picLocks noChangeAspect="1" noChangeArrowheads="1"/>
          </p:cNvPicPr>
          <p:nvPr/>
        </p:nvPicPr>
        <p:blipFill>
          <a:blip r:embed="rId5" cstate="print"/>
          <a:srcRect/>
          <a:stretch>
            <a:fillRect/>
          </a:stretch>
        </p:blipFill>
        <p:spPr bwMode="auto">
          <a:xfrm>
            <a:off x="5105400" y="3924300"/>
            <a:ext cx="762000" cy="762000"/>
          </a:xfrm>
          <a:prstGeom prst="rect">
            <a:avLst/>
          </a:prstGeom>
          <a:noFill/>
        </p:spPr>
      </p:pic>
      <p:sp>
        <p:nvSpPr>
          <p:cNvPr id="23563" name="Text Box 11"/>
          <p:cNvSpPr txBox="1">
            <a:spLocks/>
          </p:cNvSpPr>
          <p:nvPr/>
        </p:nvSpPr>
        <p:spPr bwMode="auto">
          <a:xfrm>
            <a:off x="5867400" y="4076700"/>
            <a:ext cx="1828800" cy="396875"/>
          </a:xfrm>
          <a:prstGeom prst="rect">
            <a:avLst/>
          </a:prstGeom>
          <a:noFill/>
          <a:ln w="25400">
            <a:noFill/>
            <a:miter lim="800000"/>
            <a:headEnd/>
            <a:tailEnd/>
          </a:ln>
          <a:effectLst/>
        </p:spPr>
        <p:txBody>
          <a:bodyPr>
            <a:spAutoFit/>
          </a:bodyPr>
          <a:lstStyle/>
          <a:p>
            <a:pPr>
              <a:spcBef>
                <a:spcPct val="50000"/>
              </a:spcBef>
            </a:pPr>
            <a:r>
              <a:rPr lang="en-US" sz="2000" dirty="0"/>
              <a:t>Certification</a:t>
            </a:r>
          </a:p>
        </p:txBody>
      </p:sp>
      <p:sp>
        <p:nvSpPr>
          <p:cNvPr id="23564" name="Text Box 12"/>
          <p:cNvSpPr txBox="1">
            <a:spLocks/>
          </p:cNvSpPr>
          <p:nvPr/>
        </p:nvSpPr>
        <p:spPr bwMode="auto">
          <a:xfrm>
            <a:off x="3810000" y="4381500"/>
            <a:ext cx="1066800" cy="457200"/>
          </a:xfrm>
          <a:prstGeom prst="rect">
            <a:avLst/>
          </a:prstGeom>
          <a:noFill/>
          <a:ln w="25400">
            <a:noFill/>
            <a:miter lim="800000"/>
            <a:headEnd/>
            <a:tailEnd/>
          </a:ln>
          <a:effectLst/>
        </p:spPr>
        <p:txBody>
          <a:bodyPr>
            <a:spAutoFit/>
          </a:bodyPr>
          <a:lstStyle/>
          <a:p>
            <a:pPr>
              <a:spcBef>
                <a:spcPct val="50000"/>
              </a:spcBef>
            </a:pPr>
            <a:r>
              <a:rPr lang="en-US" dirty="0"/>
              <a:t>OR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306"/>
            <a:ext cx="7358063" cy="1936750"/>
          </a:xfrm>
        </p:spPr>
        <p:txBody>
          <a:bodyPr anchor="t"/>
          <a:lstStyle/>
          <a:p>
            <a:r>
              <a:rPr lang="en-US" b="1" dirty="0" smtClean="0"/>
              <a:t>Utility Guarantees </a:t>
            </a:r>
            <a:endParaRPr lang="en-US" b="1" dirty="0"/>
          </a:p>
        </p:txBody>
      </p:sp>
      <p:sp>
        <p:nvSpPr>
          <p:cNvPr id="3" name="Rectangle 2"/>
          <p:cNvSpPr/>
          <p:nvPr/>
        </p:nvSpPr>
        <p:spPr>
          <a:xfrm>
            <a:off x="762000" y="3086100"/>
            <a:ext cx="7848600" cy="461665"/>
          </a:xfrm>
          <a:prstGeom prst="rect">
            <a:avLst/>
          </a:prstGeom>
        </p:spPr>
        <p:txBody>
          <a:bodyPr wrap="square">
            <a:spAutoFit/>
          </a:bodyPr>
          <a:lstStyle/>
          <a:p>
            <a:r>
              <a:rPr lang="en-US" cap="all" dirty="0"/>
              <a:t>differential among energy efficient homes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57262"/>
            <a:ext cx="8382000" cy="1976437"/>
          </a:xfrm>
        </p:spPr>
        <p:txBody>
          <a:bodyPr anchor="t"/>
          <a:lstStyle/>
          <a:p>
            <a:pPr lvl="0" algn="l"/>
            <a:r>
              <a:rPr lang="en-US" sz="1800" dirty="0">
                <a:sym typeface="Symbol"/>
              </a:rPr>
              <a:t> </a:t>
            </a:r>
            <a:r>
              <a:rPr lang="en-US" sz="1800" dirty="0" smtClean="0">
                <a:sym typeface="Symbol"/>
              </a:rPr>
              <a:t>  </a:t>
            </a:r>
            <a:r>
              <a:rPr lang="en-US" sz="1800" dirty="0" smtClean="0">
                <a:latin typeface="+mn-lt"/>
              </a:rPr>
              <a:t>In </a:t>
            </a:r>
            <a:r>
              <a:rPr lang="en-US" sz="1800" dirty="0">
                <a:latin typeface="+mn-lt"/>
              </a:rPr>
              <a:t>many cases </a:t>
            </a:r>
            <a:r>
              <a:rPr lang="en-US" sz="1800" dirty="0" smtClean="0">
                <a:latin typeface="+mn-lt"/>
              </a:rPr>
              <a:t>lower operating cost </a:t>
            </a:r>
            <a:r>
              <a:rPr lang="en-US" sz="1800" dirty="0">
                <a:latin typeface="+mn-lt"/>
              </a:rPr>
              <a:t>and lower total cost of home ownership.</a:t>
            </a:r>
            <a:br>
              <a:rPr lang="en-US" sz="1800" dirty="0">
                <a:latin typeface="+mn-lt"/>
              </a:rPr>
            </a:br>
            <a:r>
              <a:rPr lang="en-US" sz="1800" dirty="0" smtClean="0">
                <a:latin typeface="+mn-lt"/>
              </a:rPr>
              <a:t/>
            </a:r>
            <a:br>
              <a:rPr lang="en-US" sz="1800" dirty="0" smtClean="0">
                <a:latin typeface="+mn-lt"/>
              </a:rPr>
            </a:br>
            <a:r>
              <a:rPr lang="en-US" sz="1800" dirty="0">
                <a:sym typeface="Symbol"/>
              </a:rPr>
              <a:t> </a:t>
            </a:r>
            <a:r>
              <a:rPr lang="en-US" sz="1800" dirty="0" smtClean="0">
                <a:sym typeface="Symbol"/>
              </a:rPr>
              <a:t>  </a:t>
            </a:r>
            <a:r>
              <a:rPr lang="en-US" sz="1800" dirty="0" smtClean="0">
                <a:latin typeface="+mn-lt"/>
              </a:rPr>
              <a:t>More Comfortable - Comfort </a:t>
            </a:r>
            <a:r>
              <a:rPr lang="en-US" sz="1800" dirty="0">
                <a:latin typeface="+mn-lt"/>
              </a:rPr>
              <a:t>is a combination of temperature, humidity, </a:t>
            </a:r>
            <a:r>
              <a:rPr lang="en-US" sz="1800" dirty="0" smtClean="0">
                <a:latin typeface="+mn-lt"/>
              </a:rPr>
              <a:t>air</a:t>
            </a:r>
            <a:br>
              <a:rPr lang="en-US" sz="1800" dirty="0" smtClean="0">
                <a:latin typeface="+mn-lt"/>
              </a:rPr>
            </a:br>
            <a:r>
              <a:rPr lang="en-US" sz="1800" dirty="0" smtClean="0">
                <a:latin typeface="+mn-lt"/>
              </a:rPr>
              <a:t>    </a:t>
            </a:r>
            <a:r>
              <a:rPr lang="en-US" sz="1800" dirty="0">
                <a:latin typeface="+mn-lt"/>
              </a:rPr>
              <a:t>movement and is personal in nature. While there is no combination </a:t>
            </a:r>
            <a:r>
              <a:rPr lang="en-US" sz="1800" dirty="0" smtClean="0">
                <a:latin typeface="+mn-lt"/>
              </a:rPr>
              <a:t>of</a:t>
            </a:r>
            <a:br>
              <a:rPr lang="en-US" sz="1800" dirty="0" smtClean="0">
                <a:latin typeface="+mn-lt"/>
              </a:rPr>
            </a:br>
            <a:r>
              <a:rPr lang="en-US" sz="1800" dirty="0" smtClean="0">
                <a:latin typeface="+mn-lt"/>
              </a:rPr>
              <a:t>    </a:t>
            </a:r>
            <a:r>
              <a:rPr lang="en-US" sz="1800" dirty="0">
                <a:latin typeface="+mn-lt"/>
              </a:rPr>
              <a:t>temperatures that will be considered perfect for all potential occupants, </a:t>
            </a:r>
            <a:r>
              <a:rPr lang="en-US" sz="1800" dirty="0" smtClean="0">
                <a:latin typeface="+mn-lt"/>
              </a:rPr>
              <a:t>building</a:t>
            </a:r>
            <a:br>
              <a:rPr lang="en-US" sz="1800" dirty="0" smtClean="0">
                <a:latin typeface="+mn-lt"/>
              </a:rPr>
            </a:br>
            <a:r>
              <a:rPr lang="en-US" sz="1800" dirty="0" smtClean="0">
                <a:latin typeface="+mn-lt"/>
              </a:rPr>
              <a:t>    </a:t>
            </a:r>
            <a:r>
              <a:rPr lang="en-US" sz="1800" dirty="0">
                <a:latin typeface="+mn-lt"/>
              </a:rPr>
              <a:t>science tells us that one key to comfort is "right-sizing" of the HVAC systems</a:t>
            </a:r>
            <a:r>
              <a:rPr lang="en-US" sz="1800" dirty="0" smtClean="0">
                <a:latin typeface="+mn-lt"/>
              </a:rPr>
              <a:t>.</a:t>
            </a:r>
            <a:br>
              <a:rPr lang="en-US" sz="1800" dirty="0" smtClean="0">
                <a:latin typeface="+mn-lt"/>
              </a:rPr>
            </a:br>
            <a:r>
              <a:rPr lang="en-US" sz="1800" dirty="0" smtClean="0">
                <a:latin typeface="+mn-lt"/>
              </a:rPr>
              <a:t>    </a:t>
            </a:r>
            <a:r>
              <a:rPr lang="en-US" sz="1800" dirty="0">
                <a:latin typeface="+mn-lt"/>
              </a:rPr>
              <a:t>Research and shows that the vast majority of population is comfortable at </a:t>
            </a:r>
            <a:r>
              <a:rPr lang="en-US" sz="1800" dirty="0" smtClean="0">
                <a:latin typeface="+mn-lt"/>
              </a:rPr>
              <a:t>a</a:t>
            </a:r>
            <a:br>
              <a:rPr lang="en-US" sz="1800" dirty="0" smtClean="0">
                <a:latin typeface="+mn-lt"/>
              </a:rPr>
            </a:br>
            <a:r>
              <a:rPr lang="en-US" sz="1800" dirty="0" smtClean="0">
                <a:latin typeface="+mn-lt"/>
              </a:rPr>
              <a:t>    </a:t>
            </a:r>
            <a:r>
              <a:rPr lang="en-US" sz="1800" dirty="0">
                <a:latin typeface="+mn-lt"/>
              </a:rPr>
              <a:t>temperature range of 75 degrees to 78 degrees and 45% to 55% </a:t>
            </a:r>
            <a:r>
              <a:rPr lang="en-US" sz="1800" dirty="0" smtClean="0">
                <a:latin typeface="+mn-lt"/>
              </a:rPr>
              <a:t>relative</a:t>
            </a:r>
            <a:br>
              <a:rPr lang="en-US" sz="1800" dirty="0" smtClean="0">
                <a:latin typeface="+mn-lt"/>
              </a:rPr>
            </a:br>
            <a:r>
              <a:rPr lang="en-US" sz="1800" dirty="0" smtClean="0">
                <a:latin typeface="+mn-lt"/>
              </a:rPr>
              <a:t>    </a:t>
            </a:r>
            <a:r>
              <a:rPr lang="en-US" sz="1800" dirty="0">
                <a:latin typeface="+mn-lt"/>
              </a:rPr>
              <a:t>humidity. “Right-sizing” of equipment can help control temperature </a:t>
            </a:r>
            <a:r>
              <a:rPr lang="en-US" sz="1800" dirty="0" smtClean="0">
                <a:latin typeface="+mn-lt"/>
              </a:rPr>
              <a:t>and</a:t>
            </a:r>
            <a:br>
              <a:rPr lang="en-US" sz="1800" dirty="0" smtClean="0">
                <a:latin typeface="+mn-lt"/>
              </a:rPr>
            </a:br>
            <a:r>
              <a:rPr lang="en-US" sz="1800" dirty="0" smtClean="0">
                <a:latin typeface="+mn-lt"/>
              </a:rPr>
              <a:t>    </a:t>
            </a:r>
            <a:r>
              <a:rPr lang="en-US" sz="1800" dirty="0">
                <a:latin typeface="+mn-lt"/>
              </a:rPr>
              <a:t>humidity.</a:t>
            </a:r>
            <a:br>
              <a:rPr lang="en-US" sz="1800" dirty="0">
                <a:latin typeface="+mn-lt"/>
              </a:rPr>
            </a:br>
            <a:r>
              <a:rPr lang="en-US" sz="1800" dirty="0" smtClean="0">
                <a:latin typeface="+mn-lt"/>
              </a:rPr>
              <a:t/>
            </a:r>
            <a:br>
              <a:rPr lang="en-US" sz="1800" dirty="0" smtClean="0">
                <a:latin typeface="+mn-lt"/>
              </a:rPr>
            </a:br>
            <a:r>
              <a:rPr lang="en-US" sz="1800" dirty="0">
                <a:sym typeface="Symbol"/>
              </a:rPr>
              <a:t> </a:t>
            </a:r>
            <a:r>
              <a:rPr lang="en-US" sz="1800" dirty="0" smtClean="0">
                <a:sym typeface="Symbol"/>
              </a:rPr>
              <a:t> </a:t>
            </a:r>
            <a:r>
              <a:rPr lang="en-US" sz="1800" dirty="0" smtClean="0">
                <a:latin typeface="+mn-lt"/>
              </a:rPr>
              <a:t>Market </a:t>
            </a:r>
            <a:r>
              <a:rPr lang="en-US" sz="1800" dirty="0">
                <a:latin typeface="+mn-lt"/>
              </a:rPr>
              <a:t>place </a:t>
            </a:r>
            <a:r>
              <a:rPr lang="en-US" sz="1800" dirty="0" smtClean="0">
                <a:latin typeface="+mn-lt"/>
              </a:rPr>
              <a:t>differentiator - Builders </a:t>
            </a:r>
            <a:r>
              <a:rPr lang="en-US" sz="1800" dirty="0">
                <a:latin typeface="+mn-lt"/>
              </a:rPr>
              <a:t>can differentiate themselves in </a:t>
            </a:r>
            <a:r>
              <a:rPr lang="en-US" sz="1800" dirty="0" smtClean="0">
                <a:latin typeface="+mn-lt"/>
              </a:rPr>
              <a:t>the</a:t>
            </a:r>
            <a:br>
              <a:rPr lang="en-US" sz="1800" dirty="0" smtClean="0">
                <a:latin typeface="+mn-lt"/>
              </a:rPr>
            </a:br>
            <a:r>
              <a:rPr lang="en-US" sz="1800" dirty="0" smtClean="0">
                <a:latin typeface="+mn-lt"/>
              </a:rPr>
              <a:t>    marketplace </a:t>
            </a:r>
            <a:r>
              <a:rPr lang="en-US" sz="1800" dirty="0">
                <a:latin typeface="+mn-lt"/>
              </a:rPr>
              <a:t>by offering voluntary utility use guarantees. A way for builders </a:t>
            </a:r>
            <a:r>
              <a:rPr lang="en-US" sz="1800" dirty="0" smtClean="0">
                <a:latin typeface="+mn-lt"/>
              </a:rPr>
              <a:t>to</a:t>
            </a:r>
            <a:br>
              <a:rPr lang="en-US" sz="1800" dirty="0" smtClean="0">
                <a:latin typeface="+mn-lt"/>
              </a:rPr>
            </a:br>
            <a:r>
              <a:rPr lang="en-US" sz="1800" dirty="0" smtClean="0">
                <a:latin typeface="+mn-lt"/>
              </a:rPr>
              <a:t>    </a:t>
            </a:r>
            <a:r>
              <a:rPr lang="en-US" sz="1800" dirty="0">
                <a:latin typeface="+mn-lt"/>
              </a:rPr>
              <a:t>communicate the message of energy efficiency. </a:t>
            </a:r>
          </a:p>
        </p:txBody>
      </p:sp>
      <p:sp>
        <p:nvSpPr>
          <p:cNvPr id="4" name="Rectangle 3"/>
          <p:cNvSpPr/>
          <p:nvPr/>
        </p:nvSpPr>
        <p:spPr>
          <a:xfrm>
            <a:off x="4409135" y="2626668"/>
            <a:ext cx="325730" cy="461665"/>
          </a:xfrm>
          <a:prstGeom prst="rect">
            <a:avLst/>
          </a:prstGeom>
        </p:spPr>
        <p:txBody>
          <a:bodyPr wrap="none">
            <a:spAutoFit/>
          </a:bodyPr>
          <a:lstStyle/>
          <a:p>
            <a:r>
              <a:rPr lang="en-US" dirty="0">
                <a:sym typeface="Symbol"/>
              </a:rPr>
              <a:t></a:t>
            </a:r>
            <a:endParaRPr lang="en-US" dirty="0"/>
          </a:p>
        </p:txBody>
      </p:sp>
      <p:sp>
        <p:nvSpPr>
          <p:cNvPr id="5" name="TextBox 4"/>
          <p:cNvSpPr txBox="1"/>
          <p:nvPr/>
        </p:nvSpPr>
        <p:spPr>
          <a:xfrm>
            <a:off x="304800" y="114300"/>
            <a:ext cx="8305800" cy="461665"/>
          </a:xfrm>
          <a:prstGeom prst="rect">
            <a:avLst/>
          </a:prstGeom>
          <a:noFill/>
        </p:spPr>
        <p:txBody>
          <a:bodyPr wrap="square" rtlCol="0">
            <a:spAutoFit/>
          </a:bodyPr>
          <a:lstStyle/>
          <a:p>
            <a:r>
              <a:rPr lang="en-US" dirty="0" smtClean="0">
                <a:solidFill>
                  <a:schemeClr val="accent1"/>
                </a:solidFill>
              </a:rPr>
              <a:t>UTILITY GUARANTEES</a:t>
            </a:r>
            <a:endParaRPr lang="en-US" dirty="0">
              <a:solidFill>
                <a:schemeClr val="accent1"/>
              </a:solidFill>
            </a:endParaRPr>
          </a:p>
        </p:txBody>
      </p:sp>
    </p:spTree>
    <p:extLst>
      <p:ext uri="{BB962C8B-B14F-4D97-AF65-F5344CB8AC3E}">
        <p14:creationId xmlns="" xmlns:p14="http://schemas.microsoft.com/office/powerpoint/2010/main" val="21864005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 y="38100"/>
            <a:ext cx="9144000" cy="609600"/>
          </a:xfrm>
        </p:spPr>
        <p:txBody>
          <a:bodyPr/>
          <a:lstStyle/>
          <a:p>
            <a:r>
              <a:rPr lang="en-US" sz="4800" dirty="0" smtClean="0">
                <a:solidFill>
                  <a:schemeClr val="accent1"/>
                </a:solidFill>
              </a:rPr>
              <a:t>Conclusion </a:t>
            </a:r>
            <a:endParaRPr lang="en-US" sz="4800" dirty="0">
              <a:solidFill>
                <a:schemeClr val="accent1"/>
              </a:solidFill>
            </a:endParaRPr>
          </a:p>
        </p:txBody>
      </p:sp>
      <p:pic>
        <p:nvPicPr>
          <p:cNvPr id="1026" name="Picture 2" descr="http://blog.insites.eu/wp-content/uploads/2012/07/Tsunam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8289" y="647700"/>
            <a:ext cx="6758823" cy="447610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What does it all mean?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38200" y="723900"/>
            <a:ext cx="7467600" cy="3848100"/>
            <a:chOff x="1219200" y="228600"/>
            <a:chExt cx="7696200" cy="6019800"/>
          </a:xfrm>
        </p:grpSpPr>
        <p:pic>
          <p:nvPicPr>
            <p:cNvPr id="13316" name="Picture 2" descr="Gold Certified Home by NAHB Research Center."/>
            <p:cNvPicPr>
              <a:picLocks noChangeAspect="1" noChangeArrowheads="1"/>
            </p:cNvPicPr>
            <p:nvPr/>
          </p:nvPicPr>
          <p:blipFill>
            <a:blip r:embed="rId2" cstate="print"/>
            <a:srcRect/>
            <a:stretch>
              <a:fillRect/>
            </a:stretch>
          </p:blipFill>
          <p:spPr bwMode="auto">
            <a:xfrm>
              <a:off x="1905000" y="490179"/>
              <a:ext cx="6400800" cy="5503863"/>
            </a:xfrm>
            <a:prstGeom prst="rect">
              <a:avLst/>
            </a:prstGeom>
            <a:noFill/>
            <a:ln w="9525">
              <a:noFill/>
              <a:miter lim="800000"/>
              <a:headEnd/>
              <a:tailEnd/>
            </a:ln>
          </p:spPr>
        </p:pic>
        <p:sp>
          <p:nvSpPr>
            <p:cNvPr id="13317" name="Oval 3"/>
            <p:cNvSpPr>
              <a:spLocks noChangeArrowheads="1"/>
            </p:cNvSpPr>
            <p:nvPr/>
          </p:nvSpPr>
          <p:spPr bwMode="auto">
            <a:xfrm>
              <a:off x="1219200" y="228600"/>
              <a:ext cx="3581400" cy="2209800"/>
            </a:xfrm>
            <a:prstGeom prst="ellipse">
              <a:avLst/>
            </a:prstGeom>
            <a:solidFill>
              <a:srgbClr val="99CC00">
                <a:alpha val="39999"/>
              </a:srgbClr>
            </a:solidFill>
            <a:ln w="9525">
              <a:solidFill>
                <a:srgbClr val="99CC00"/>
              </a:solidFill>
              <a:round/>
              <a:headEnd/>
              <a:tailEnd/>
            </a:ln>
          </p:spPr>
          <p:txBody>
            <a:bodyPr wrap="none" anchor="ctr"/>
            <a:lstStyle/>
            <a:p>
              <a:endParaRPr lang="en-US"/>
            </a:p>
          </p:txBody>
        </p:sp>
        <p:sp>
          <p:nvSpPr>
            <p:cNvPr id="13318" name="Oval 4"/>
            <p:cNvSpPr>
              <a:spLocks noChangeArrowheads="1"/>
            </p:cNvSpPr>
            <p:nvPr/>
          </p:nvSpPr>
          <p:spPr bwMode="auto">
            <a:xfrm>
              <a:off x="5334000" y="228600"/>
              <a:ext cx="3581400" cy="2209800"/>
            </a:xfrm>
            <a:prstGeom prst="ellipse">
              <a:avLst/>
            </a:prstGeom>
            <a:solidFill>
              <a:srgbClr val="008A00">
                <a:alpha val="39999"/>
              </a:srgbClr>
            </a:solidFill>
            <a:ln w="9525">
              <a:solidFill>
                <a:srgbClr val="008A00"/>
              </a:solidFill>
              <a:round/>
              <a:headEnd/>
              <a:tailEnd/>
            </a:ln>
          </p:spPr>
          <p:txBody>
            <a:bodyPr wrap="none" anchor="ctr"/>
            <a:lstStyle/>
            <a:p>
              <a:endParaRPr lang="en-US"/>
            </a:p>
          </p:txBody>
        </p:sp>
        <p:sp>
          <p:nvSpPr>
            <p:cNvPr id="13319" name="Oval 5"/>
            <p:cNvSpPr>
              <a:spLocks noChangeArrowheads="1"/>
            </p:cNvSpPr>
            <p:nvPr/>
          </p:nvSpPr>
          <p:spPr bwMode="auto">
            <a:xfrm>
              <a:off x="1219200" y="4038600"/>
              <a:ext cx="3581400" cy="2209800"/>
            </a:xfrm>
            <a:prstGeom prst="ellipse">
              <a:avLst/>
            </a:prstGeom>
            <a:solidFill>
              <a:srgbClr val="FFCC00">
                <a:alpha val="39999"/>
              </a:srgbClr>
            </a:solidFill>
            <a:ln w="9525">
              <a:solidFill>
                <a:srgbClr val="FFCC00"/>
              </a:solidFill>
              <a:round/>
              <a:headEnd/>
              <a:tailEnd/>
            </a:ln>
          </p:spPr>
          <p:txBody>
            <a:bodyPr wrap="none" anchor="ctr"/>
            <a:lstStyle/>
            <a:p>
              <a:endParaRPr lang="en-US"/>
            </a:p>
          </p:txBody>
        </p:sp>
        <p:sp>
          <p:nvSpPr>
            <p:cNvPr id="13320" name="Oval 6"/>
            <p:cNvSpPr>
              <a:spLocks noChangeArrowheads="1"/>
            </p:cNvSpPr>
            <p:nvPr/>
          </p:nvSpPr>
          <p:spPr bwMode="auto">
            <a:xfrm>
              <a:off x="5302250" y="4038600"/>
              <a:ext cx="3581400" cy="2209800"/>
            </a:xfrm>
            <a:prstGeom prst="ellipse">
              <a:avLst/>
            </a:prstGeom>
            <a:solidFill>
              <a:srgbClr val="003300">
                <a:alpha val="39999"/>
              </a:srgbClr>
            </a:solidFill>
            <a:ln w="9525">
              <a:solidFill>
                <a:srgbClr val="003300"/>
              </a:solidFill>
              <a:round/>
              <a:headEnd/>
              <a:tailEnd/>
            </a:ln>
          </p:spPr>
          <p:txBody>
            <a:bodyPr wrap="none" anchor="ctr"/>
            <a:lstStyle/>
            <a:p>
              <a:endParaRPr lang="en-US"/>
            </a:p>
          </p:txBody>
        </p:sp>
        <p:sp>
          <p:nvSpPr>
            <p:cNvPr id="13321" name="Oval 7"/>
            <p:cNvSpPr>
              <a:spLocks noChangeArrowheads="1"/>
            </p:cNvSpPr>
            <p:nvPr/>
          </p:nvSpPr>
          <p:spPr bwMode="auto">
            <a:xfrm>
              <a:off x="1219200" y="2133600"/>
              <a:ext cx="3581400" cy="2209800"/>
            </a:xfrm>
            <a:prstGeom prst="ellipse">
              <a:avLst/>
            </a:prstGeom>
            <a:solidFill>
              <a:srgbClr val="FF9933">
                <a:alpha val="39999"/>
              </a:srgbClr>
            </a:solidFill>
            <a:ln w="9525">
              <a:solidFill>
                <a:srgbClr val="FF9933"/>
              </a:solidFill>
              <a:round/>
              <a:headEnd/>
              <a:tailEnd/>
            </a:ln>
          </p:spPr>
          <p:txBody>
            <a:bodyPr wrap="none" anchor="ctr"/>
            <a:lstStyle/>
            <a:p>
              <a:endParaRPr lang="en-US"/>
            </a:p>
          </p:txBody>
        </p:sp>
        <p:sp>
          <p:nvSpPr>
            <p:cNvPr id="13322" name="Oval 8"/>
            <p:cNvSpPr>
              <a:spLocks noChangeArrowheads="1"/>
            </p:cNvSpPr>
            <p:nvPr/>
          </p:nvSpPr>
          <p:spPr bwMode="auto">
            <a:xfrm>
              <a:off x="5334000" y="2133600"/>
              <a:ext cx="3581400" cy="2209800"/>
            </a:xfrm>
            <a:prstGeom prst="ellipse">
              <a:avLst/>
            </a:prstGeom>
            <a:solidFill>
              <a:srgbClr val="000099">
                <a:alpha val="39999"/>
              </a:srgbClr>
            </a:solidFill>
            <a:ln w="9525">
              <a:solidFill>
                <a:srgbClr val="000099"/>
              </a:solidFill>
              <a:round/>
              <a:headEnd/>
              <a:tailEnd/>
            </a:ln>
          </p:spPr>
          <p:txBody>
            <a:bodyPr wrap="none" anchor="ctr"/>
            <a:lstStyle/>
            <a:p>
              <a:endParaRPr lang="en-US"/>
            </a:p>
          </p:txBody>
        </p:sp>
        <p:sp>
          <p:nvSpPr>
            <p:cNvPr id="14" name="Text Box 9"/>
            <p:cNvSpPr txBox="1">
              <a:spLocks noChangeArrowheads="1"/>
            </p:cNvSpPr>
            <p:nvPr/>
          </p:nvSpPr>
          <p:spPr bwMode="auto">
            <a:xfrm>
              <a:off x="1828800" y="990600"/>
              <a:ext cx="2438400" cy="94517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4000" b="1" dirty="0">
                  <a:ln w="0">
                    <a:solidFill>
                      <a:schemeClr val="bg1"/>
                    </a:solidFill>
                  </a:ln>
                  <a:solidFill>
                    <a:srgbClr val="FFFFFF"/>
                  </a:solidFill>
                  <a:effectLst>
                    <a:outerShdw blurRad="25400" dist="38100" dir="2700000" algn="tl">
                      <a:srgbClr val="000000"/>
                    </a:outerShdw>
                  </a:effectLst>
                  <a:latin typeface="Calibri" pitchFamily="34" charset="0"/>
                  <a:cs typeface="+mn-cs"/>
                </a:rPr>
                <a:t>Lot Design</a:t>
              </a:r>
            </a:p>
          </p:txBody>
        </p:sp>
        <p:sp>
          <p:nvSpPr>
            <p:cNvPr id="15" name="Text Box 10"/>
            <p:cNvSpPr txBox="1">
              <a:spLocks noChangeArrowheads="1"/>
            </p:cNvSpPr>
            <p:nvPr/>
          </p:nvSpPr>
          <p:spPr bwMode="auto">
            <a:xfrm>
              <a:off x="1763376" y="4467896"/>
              <a:ext cx="2438400" cy="176707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4000" b="1" dirty="0">
                  <a:ln w="0">
                    <a:solidFill>
                      <a:schemeClr val="bg1"/>
                    </a:solidFill>
                  </a:ln>
                  <a:solidFill>
                    <a:srgbClr val="FFFFFF"/>
                  </a:solidFill>
                  <a:effectLst>
                    <a:outerShdw blurRad="25400" dist="38100" dir="2700000" algn="tl">
                      <a:srgbClr val="000000"/>
                    </a:outerShdw>
                  </a:effectLst>
                  <a:latin typeface="Calibri" pitchFamily="34" charset="0"/>
                  <a:cs typeface="+mn-cs"/>
                </a:rPr>
                <a:t>Energy Efficiency</a:t>
              </a:r>
            </a:p>
          </p:txBody>
        </p:sp>
        <p:sp>
          <p:nvSpPr>
            <p:cNvPr id="16" name="Text Box 11"/>
            <p:cNvSpPr txBox="1">
              <a:spLocks noChangeArrowheads="1"/>
            </p:cNvSpPr>
            <p:nvPr/>
          </p:nvSpPr>
          <p:spPr bwMode="auto">
            <a:xfrm>
              <a:off x="5883564" y="652530"/>
              <a:ext cx="2438400" cy="176707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4000" b="1" dirty="0">
                  <a:ln w="0">
                    <a:solidFill>
                      <a:schemeClr val="bg1"/>
                    </a:solidFill>
                  </a:ln>
                  <a:solidFill>
                    <a:srgbClr val="FFFFFF"/>
                  </a:solidFill>
                  <a:effectLst>
                    <a:outerShdw blurRad="25400" dist="38100" dir="2700000" algn="tl">
                      <a:srgbClr val="000000"/>
                    </a:outerShdw>
                  </a:effectLst>
                  <a:latin typeface="Calibri" pitchFamily="34" charset="0"/>
                  <a:cs typeface="+mn-cs"/>
                </a:rPr>
                <a:t>Water Efficiency</a:t>
              </a:r>
            </a:p>
          </p:txBody>
        </p:sp>
        <p:sp>
          <p:nvSpPr>
            <p:cNvPr id="17" name="Text Box 12"/>
            <p:cNvSpPr txBox="1">
              <a:spLocks noChangeArrowheads="1"/>
            </p:cNvSpPr>
            <p:nvPr/>
          </p:nvSpPr>
          <p:spPr bwMode="auto">
            <a:xfrm>
              <a:off x="5961303" y="2602606"/>
              <a:ext cx="2438400" cy="160269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ln w="0">
                    <a:solidFill>
                      <a:schemeClr val="bg1"/>
                    </a:solidFill>
                  </a:ln>
                  <a:solidFill>
                    <a:srgbClr val="FFFFFF"/>
                  </a:solidFill>
                  <a:effectLst>
                    <a:outerShdw blurRad="25400" dist="38100" dir="2700000" algn="tl">
                      <a:srgbClr val="000000"/>
                    </a:outerShdw>
                  </a:effectLst>
                  <a:latin typeface="Calibri" pitchFamily="34" charset="0"/>
                  <a:cs typeface="+mn-cs"/>
                </a:rPr>
                <a:t>Indoor Air Quality</a:t>
              </a:r>
            </a:p>
          </p:txBody>
        </p:sp>
        <p:sp>
          <p:nvSpPr>
            <p:cNvPr id="18" name="Text Box 13"/>
            <p:cNvSpPr txBox="1">
              <a:spLocks noChangeArrowheads="1"/>
            </p:cNvSpPr>
            <p:nvPr/>
          </p:nvSpPr>
          <p:spPr bwMode="auto">
            <a:xfrm>
              <a:off x="5650345" y="4552682"/>
              <a:ext cx="2819400" cy="152050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400" b="1" dirty="0">
                  <a:ln w="0">
                    <a:solidFill>
                      <a:schemeClr val="bg1"/>
                    </a:solidFill>
                  </a:ln>
                  <a:solidFill>
                    <a:srgbClr val="FFFFFF"/>
                  </a:solidFill>
                  <a:effectLst>
                    <a:outerShdw blurRad="25400" dist="38100" dir="2700000" algn="tl">
                      <a:srgbClr val="000000"/>
                    </a:outerShdw>
                  </a:effectLst>
                  <a:latin typeface="Calibri" pitchFamily="34" charset="0"/>
                  <a:cs typeface="+mn-cs"/>
                </a:rPr>
                <a:t>Operation &amp; Maintenance</a:t>
              </a:r>
            </a:p>
          </p:txBody>
        </p:sp>
        <p:sp>
          <p:nvSpPr>
            <p:cNvPr id="19" name="Text Box 14"/>
            <p:cNvSpPr txBox="1">
              <a:spLocks noChangeArrowheads="1"/>
            </p:cNvSpPr>
            <p:nvPr/>
          </p:nvSpPr>
          <p:spPr bwMode="auto">
            <a:xfrm>
              <a:off x="1841115" y="2517820"/>
              <a:ext cx="2438400" cy="1767071"/>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4000" b="1" dirty="0">
                  <a:ln w="0">
                    <a:solidFill>
                      <a:schemeClr val="bg1"/>
                    </a:solidFill>
                  </a:ln>
                  <a:solidFill>
                    <a:srgbClr val="FFFFFF"/>
                  </a:solidFill>
                  <a:effectLst>
                    <a:outerShdw blurRad="25400" dist="38100" dir="2700000" algn="tl">
                      <a:srgbClr val="000000"/>
                    </a:outerShdw>
                  </a:effectLst>
                  <a:latin typeface="Calibri" pitchFamily="34" charset="0"/>
                  <a:cs typeface="+mn-cs"/>
                </a:rPr>
                <a:t>Resource Efficiency</a:t>
              </a:r>
            </a:p>
          </p:txBody>
        </p:sp>
      </p:grpSp>
      <p:pic>
        <p:nvPicPr>
          <p:cNvPr id="13315" name="Picture 20" descr="C:\Users\Nicole\AppData\Local\Microsoft\Windows\Temporary Internet Files\Content.Outlook\6OAGNMHO\GHBA_GreenBuilt_logo with transparent background.gif"/>
          <p:cNvPicPr>
            <a:picLocks noChangeAspect="1" noChangeArrowheads="1"/>
          </p:cNvPicPr>
          <p:nvPr/>
        </p:nvPicPr>
        <p:blipFill>
          <a:blip r:embed="rId3" cstate="print"/>
          <a:srcRect/>
          <a:stretch>
            <a:fillRect/>
          </a:stretch>
        </p:blipFill>
        <p:spPr bwMode="auto">
          <a:xfrm>
            <a:off x="381000" y="4762500"/>
            <a:ext cx="2057400" cy="698500"/>
          </a:xfrm>
          <a:prstGeom prst="rect">
            <a:avLst/>
          </a:prstGeom>
          <a:noFill/>
          <a:ln w="9525">
            <a:noFill/>
            <a:miter lim="800000"/>
            <a:headEnd/>
            <a:tailEnd/>
          </a:ln>
        </p:spPr>
      </p:pic>
      <p:sp>
        <p:nvSpPr>
          <p:cNvPr id="20" name="Title 19"/>
          <p:cNvSpPr>
            <a:spLocks noGrp="1"/>
          </p:cNvSpPr>
          <p:nvPr>
            <p:ph type="title"/>
          </p:nvPr>
        </p:nvSpPr>
        <p:spPr/>
        <p:txBody>
          <a:bodyPr/>
          <a:lstStyle/>
          <a:p>
            <a:endParaRPr lang="en-US"/>
          </a:p>
        </p:txBody>
      </p:sp>
      <p:sp>
        <p:nvSpPr>
          <p:cNvPr id="21" name="Content Placeholder 20"/>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1100"/>
            <a:ext cx="7410450" cy="2967037"/>
          </a:xfrm>
        </p:spPr>
        <p:txBody>
          <a:bodyPr/>
          <a:lstStyle/>
          <a:p>
            <a:r>
              <a:rPr lang="en-US" b="1" dirty="0" smtClean="0"/>
              <a:t>EPA </a:t>
            </a:r>
            <a:br>
              <a:rPr lang="en-US" b="1" dirty="0" smtClean="0"/>
            </a:br>
            <a:r>
              <a:rPr lang="en-US" b="1" dirty="0" smtClean="0"/>
              <a:t>Indoor airPLUS</a:t>
            </a:r>
            <a:r>
              <a:rPr lang="en-US" sz="2000" b="1" dirty="0" smtClean="0"/>
              <a:t/>
            </a:r>
            <a:br>
              <a:rPr lang="en-US" sz="2000" b="1" dirty="0" smtClean="0"/>
            </a:br>
            <a:r>
              <a:rPr lang="en-US" b="1" dirty="0" smtClean="0">
                <a:sym typeface="Symbol"/>
              </a:rPr>
              <a:t></a:t>
            </a:r>
            <a:br>
              <a:rPr lang="en-US" b="1" dirty="0" smtClean="0">
                <a:sym typeface="Symbol"/>
              </a:rPr>
            </a:br>
            <a:r>
              <a:rPr lang="en-US" sz="2000" dirty="0" smtClean="0"/>
              <a:t/>
            </a:r>
            <a:br>
              <a:rPr lang="en-US" sz="2000" dirty="0" smtClean="0"/>
            </a:br>
            <a:r>
              <a:rPr lang="en-US" sz="4400" dirty="0" smtClean="0"/>
              <a:t>Key Features and Benefits</a:t>
            </a:r>
            <a:endParaRPr lang="en-US" sz="4400" dirty="0"/>
          </a:p>
        </p:txBody>
      </p:sp>
      <p:pic>
        <p:nvPicPr>
          <p:cNvPr id="1026" name="Picture 2" descr="C:\Users\CHerbert\Desktop\ask_about_150.jpg"/>
          <p:cNvPicPr>
            <a:picLocks noChangeAspect="1" noChangeArrowheads="1"/>
          </p:cNvPicPr>
          <p:nvPr/>
        </p:nvPicPr>
        <p:blipFill>
          <a:blip r:embed="rId2"/>
          <a:srcRect/>
          <a:stretch>
            <a:fillRect/>
          </a:stretch>
        </p:blipFill>
        <p:spPr bwMode="auto">
          <a:xfrm>
            <a:off x="609600" y="1104900"/>
            <a:ext cx="1428750" cy="176212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76300"/>
            <a:ext cx="8610600" cy="4567237"/>
          </a:xfrm>
        </p:spPr>
        <p:txBody>
          <a:bodyPr anchor="t"/>
          <a:lstStyle/>
          <a:p>
            <a:pPr lvl="1" algn="l"/>
            <a:r>
              <a:rPr lang="en-US" sz="1800" dirty="0">
                <a:sym typeface="Symbol"/>
              </a:rPr>
              <a:t> </a:t>
            </a:r>
            <a:r>
              <a:rPr lang="en-US" sz="2000" b="1" dirty="0" smtClean="0">
                <a:latin typeface="+mn-lt"/>
              </a:rPr>
              <a:t>Moisture </a:t>
            </a:r>
            <a:r>
              <a:rPr lang="en-US" sz="2000" b="1" dirty="0">
                <a:latin typeface="+mn-lt"/>
              </a:rPr>
              <a:t>Control</a:t>
            </a:r>
            <a:r>
              <a:rPr lang="en-US" sz="2000" dirty="0">
                <a:latin typeface="+mn-lt"/>
              </a:rPr>
              <a:t>: </a:t>
            </a:r>
            <a:r>
              <a:rPr lang="en-US" sz="2000" dirty="0" smtClean="0">
                <a:latin typeface="+mn-lt"/>
              </a:rPr>
              <a:t/>
            </a:r>
            <a:br>
              <a:rPr lang="en-US" sz="2000" dirty="0" smtClean="0">
                <a:latin typeface="+mn-lt"/>
              </a:rPr>
            </a:br>
            <a:r>
              <a:rPr lang="en-US" sz="2000" dirty="0" smtClean="0">
                <a:latin typeface="+mn-lt"/>
              </a:rPr>
              <a:t>  Moisture </a:t>
            </a:r>
            <a:r>
              <a:rPr lang="en-US" sz="2000" dirty="0">
                <a:latin typeface="+mn-lt"/>
              </a:rPr>
              <a:t>problems can lead to mold and other biological </a:t>
            </a:r>
            <a:r>
              <a:rPr lang="en-US" sz="2000" dirty="0" smtClean="0">
                <a:latin typeface="+mn-lt"/>
              </a:rPr>
              <a:t>pollutants </a:t>
            </a:r>
            <a:r>
              <a:rPr lang="en-US" sz="2000" dirty="0">
                <a:latin typeface="+mn-lt"/>
              </a:rPr>
              <a:t>that </a:t>
            </a:r>
            <a:r>
              <a:rPr lang="en-US" sz="2000" dirty="0" smtClean="0">
                <a:latin typeface="+mn-lt"/>
              </a:rPr>
              <a:t>can</a:t>
            </a:r>
            <a:br>
              <a:rPr lang="en-US" sz="2000" dirty="0" smtClean="0">
                <a:latin typeface="+mn-lt"/>
              </a:rPr>
            </a:br>
            <a:r>
              <a:rPr lang="en-US" sz="2000" dirty="0" smtClean="0">
                <a:latin typeface="+mn-lt"/>
              </a:rPr>
              <a:t>  negatively </a:t>
            </a:r>
            <a:r>
              <a:rPr lang="en-US" sz="2000" dirty="0">
                <a:latin typeface="+mn-lt"/>
              </a:rPr>
              <a:t>impact health. With Indoor airPLUS, builders use </a:t>
            </a:r>
            <a:r>
              <a:rPr lang="en-US" sz="2000" dirty="0" smtClean="0">
                <a:latin typeface="+mn-lt"/>
              </a:rPr>
              <a:t>a variety of</a:t>
            </a:r>
            <a:br>
              <a:rPr lang="en-US" sz="2000" dirty="0" smtClean="0">
                <a:latin typeface="+mn-lt"/>
              </a:rPr>
            </a:br>
            <a:r>
              <a:rPr lang="en-US" sz="2000" dirty="0" smtClean="0">
                <a:latin typeface="+mn-lt"/>
              </a:rPr>
              <a:t>  </a:t>
            </a:r>
            <a:r>
              <a:rPr lang="en-US" sz="2000" dirty="0">
                <a:latin typeface="+mn-lt"/>
              </a:rPr>
              <a:t>moisture control features designed to minimize these risks, </a:t>
            </a:r>
            <a:r>
              <a:rPr lang="en-US" sz="2000" dirty="0" smtClean="0">
                <a:latin typeface="+mn-lt"/>
              </a:rPr>
              <a:t>including</a:t>
            </a:r>
            <a:br>
              <a:rPr lang="en-US" sz="2000" dirty="0" smtClean="0">
                <a:latin typeface="+mn-lt"/>
              </a:rPr>
            </a:br>
            <a:r>
              <a:rPr lang="en-US" sz="2000" dirty="0" smtClean="0">
                <a:latin typeface="+mn-lt"/>
              </a:rPr>
              <a:t>  improved </a:t>
            </a:r>
            <a:r>
              <a:rPr lang="en-US" sz="2000" dirty="0">
                <a:latin typeface="+mn-lt"/>
              </a:rPr>
              <a:t>control of condensation and better roof, wall, and </a:t>
            </a:r>
            <a:r>
              <a:rPr lang="en-US" sz="2000" dirty="0" smtClean="0">
                <a:latin typeface="+mn-lt"/>
              </a:rPr>
              <a:t>foundation</a:t>
            </a:r>
            <a:br>
              <a:rPr lang="en-US" sz="2000" dirty="0" smtClean="0">
                <a:latin typeface="+mn-lt"/>
              </a:rPr>
            </a:br>
            <a:r>
              <a:rPr lang="en-US" sz="2000" dirty="0" smtClean="0">
                <a:latin typeface="+mn-lt"/>
              </a:rPr>
              <a:t>  </a:t>
            </a:r>
            <a:r>
              <a:rPr lang="en-US" sz="2000" dirty="0">
                <a:latin typeface="+mn-lt"/>
              </a:rPr>
              <a:t>drainage</a:t>
            </a:r>
            <a:r>
              <a:rPr lang="en-US" sz="2000" dirty="0" smtClean="0">
                <a:latin typeface="+mn-lt"/>
              </a:rPr>
              <a:t>.</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sym typeface="Symbol"/>
              </a:rPr>
              <a:t> </a:t>
            </a:r>
            <a:r>
              <a:rPr lang="en-US" sz="2000" b="1" dirty="0" smtClean="0">
                <a:latin typeface="+mn-lt"/>
              </a:rPr>
              <a:t>Pest </a:t>
            </a:r>
            <a:r>
              <a:rPr lang="en-US" sz="2000" b="1" dirty="0">
                <a:latin typeface="+mn-lt"/>
              </a:rPr>
              <a:t>Management</a:t>
            </a:r>
            <a:r>
              <a:rPr lang="en-US" sz="2000" dirty="0" smtClean="0">
                <a:latin typeface="+mn-lt"/>
              </a:rPr>
              <a:t>:</a:t>
            </a:r>
            <a:br>
              <a:rPr lang="en-US" sz="2000" dirty="0" smtClean="0">
                <a:latin typeface="+mn-lt"/>
              </a:rPr>
            </a:br>
            <a:r>
              <a:rPr lang="en-US" sz="2000" dirty="0" smtClean="0">
                <a:latin typeface="+mn-lt"/>
              </a:rPr>
              <a:t>   </a:t>
            </a:r>
            <a:r>
              <a:rPr lang="en-US" sz="2000" dirty="0">
                <a:latin typeface="+mn-lt"/>
              </a:rPr>
              <a:t>Residue from pests such as rodents and </a:t>
            </a:r>
            <a:r>
              <a:rPr lang="en-US" sz="2000" dirty="0" smtClean="0">
                <a:latin typeface="+mn-lt"/>
              </a:rPr>
              <a:t>cockroaches are known </a:t>
            </a:r>
            <a:r>
              <a:rPr lang="en-US" sz="2000" dirty="0">
                <a:latin typeface="+mn-lt"/>
              </a:rPr>
              <a:t>to </a:t>
            </a:r>
            <a:r>
              <a:rPr lang="en-US" sz="2000" dirty="0" smtClean="0">
                <a:latin typeface="+mn-lt"/>
              </a:rPr>
              <a:t>trigger</a:t>
            </a:r>
            <a:br>
              <a:rPr lang="en-US" sz="2000" dirty="0" smtClean="0">
                <a:latin typeface="+mn-lt"/>
              </a:rPr>
            </a:br>
            <a:r>
              <a:rPr lang="en-US" sz="2000" dirty="0" smtClean="0">
                <a:latin typeface="+mn-lt"/>
              </a:rPr>
              <a:t>   </a:t>
            </a:r>
            <a:r>
              <a:rPr lang="en-US" sz="2000" dirty="0">
                <a:latin typeface="+mn-lt"/>
              </a:rPr>
              <a:t>allergy and asthma episodes. With Indoor airPLUS</a:t>
            </a:r>
            <a:r>
              <a:rPr lang="en-US" sz="2000" dirty="0" smtClean="0">
                <a:latin typeface="+mn-lt"/>
              </a:rPr>
              <a:t>, builders provide a</a:t>
            </a:r>
            <a:br>
              <a:rPr lang="en-US" sz="2000" dirty="0" smtClean="0">
                <a:latin typeface="+mn-lt"/>
              </a:rPr>
            </a:br>
            <a:r>
              <a:rPr lang="en-US" sz="2000" dirty="0" smtClean="0">
                <a:latin typeface="+mn-lt"/>
              </a:rPr>
              <a:t>   </a:t>
            </a:r>
            <a:r>
              <a:rPr lang="en-US" sz="2000" dirty="0">
                <a:latin typeface="+mn-lt"/>
              </a:rPr>
              <a:t>first-line defense against these problems by </a:t>
            </a:r>
            <a:r>
              <a:rPr lang="en-US" sz="2000" dirty="0" smtClean="0">
                <a:latin typeface="+mn-lt"/>
              </a:rPr>
              <a:t>fully sealing</a:t>
            </a:r>
            <a:r>
              <a:rPr lang="en-US" sz="2000" dirty="0">
                <a:latin typeface="+mn-lt"/>
              </a:rPr>
              <a:t>, caulking, </a:t>
            </a:r>
            <a:r>
              <a:rPr lang="en-US" sz="2000" dirty="0" smtClean="0">
                <a:latin typeface="+mn-lt"/>
              </a:rPr>
              <a:t>or</a:t>
            </a:r>
            <a:br>
              <a:rPr lang="en-US" sz="2000" dirty="0" smtClean="0">
                <a:latin typeface="+mn-lt"/>
              </a:rPr>
            </a:br>
            <a:r>
              <a:rPr lang="en-US" sz="2000" dirty="0" smtClean="0">
                <a:latin typeface="+mn-lt"/>
              </a:rPr>
              <a:t>   screening </a:t>
            </a:r>
            <a:r>
              <a:rPr lang="en-US" sz="2000" dirty="0">
                <a:latin typeface="+mn-lt"/>
              </a:rPr>
              <a:t>likely pest entry points. When </a:t>
            </a:r>
            <a:r>
              <a:rPr lang="en-US" sz="2000" dirty="0" smtClean="0">
                <a:latin typeface="+mn-lt"/>
              </a:rPr>
              <a:t>these physical </a:t>
            </a:r>
            <a:r>
              <a:rPr lang="en-US" sz="2000" dirty="0">
                <a:latin typeface="+mn-lt"/>
              </a:rPr>
              <a:t>barriers </a:t>
            </a:r>
            <a:r>
              <a:rPr lang="en-US" sz="2000" dirty="0" smtClean="0">
                <a:latin typeface="+mn-lt"/>
              </a:rPr>
              <a:t>are</a:t>
            </a:r>
            <a:br>
              <a:rPr lang="en-US" sz="2000" dirty="0" smtClean="0">
                <a:latin typeface="+mn-lt"/>
              </a:rPr>
            </a:br>
            <a:r>
              <a:rPr lang="en-US" sz="2000" dirty="0" smtClean="0">
                <a:latin typeface="+mn-lt"/>
              </a:rPr>
              <a:t>   combined with proper </a:t>
            </a:r>
            <a:r>
              <a:rPr lang="en-US" sz="2000" dirty="0">
                <a:latin typeface="+mn-lt"/>
              </a:rPr>
              <a:t>pest management techniques</a:t>
            </a:r>
            <a:r>
              <a:rPr lang="en-US" sz="2000" dirty="0" smtClean="0">
                <a:latin typeface="+mn-lt"/>
              </a:rPr>
              <a:t>, fewer pesticides</a:t>
            </a:r>
            <a:br>
              <a:rPr lang="en-US" sz="2000" dirty="0" smtClean="0">
                <a:latin typeface="+mn-lt"/>
              </a:rPr>
            </a:br>
            <a:r>
              <a:rPr lang="en-US" sz="2000" dirty="0" smtClean="0">
                <a:latin typeface="+mn-lt"/>
              </a:rPr>
              <a:t>   </a:t>
            </a:r>
            <a:r>
              <a:rPr lang="en-US" sz="2000" dirty="0">
                <a:latin typeface="+mn-lt"/>
              </a:rPr>
              <a:t>may be needed.</a:t>
            </a:r>
            <a:br>
              <a:rPr lang="en-US" sz="2000" dirty="0">
                <a:latin typeface="+mn-lt"/>
              </a:rPr>
            </a:br>
            <a:endParaRPr lang="en-US" sz="2000" dirty="0">
              <a:latin typeface="+mn-lt"/>
            </a:endParaRPr>
          </a:p>
        </p:txBody>
      </p:sp>
      <p:sp>
        <p:nvSpPr>
          <p:cNvPr id="5" name="TextBox 4"/>
          <p:cNvSpPr txBox="1"/>
          <p:nvPr/>
        </p:nvSpPr>
        <p:spPr>
          <a:xfrm>
            <a:off x="304800" y="114300"/>
            <a:ext cx="8610600" cy="461665"/>
          </a:xfrm>
          <a:prstGeom prst="rect">
            <a:avLst/>
          </a:prstGeom>
          <a:noFill/>
        </p:spPr>
        <p:txBody>
          <a:bodyPr wrap="square" rtlCol="0">
            <a:spAutoFit/>
          </a:bodyPr>
          <a:lstStyle/>
          <a:p>
            <a:r>
              <a:rPr lang="en-US" dirty="0" smtClean="0">
                <a:solidFill>
                  <a:schemeClr val="accent1"/>
                </a:solidFill>
              </a:rPr>
              <a:t>airPLUS FEATURES AND BENEFITS</a:t>
            </a:r>
            <a:endParaRPr lang="en-US" dirty="0">
              <a:solidFill>
                <a:schemeClr val="accent1"/>
              </a:solidFill>
            </a:endParaRPr>
          </a:p>
        </p:txBody>
      </p:sp>
    </p:spTree>
    <p:extLst>
      <p:ext uri="{BB962C8B-B14F-4D97-AF65-F5344CB8AC3E}">
        <p14:creationId xmlns="" xmlns:p14="http://schemas.microsoft.com/office/powerpoint/2010/main" val="41896015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4870"/>
            <a:ext cx="8610600" cy="4643437"/>
          </a:xfrm>
        </p:spPr>
        <p:txBody>
          <a:bodyPr anchor="t"/>
          <a:lstStyle/>
          <a:p>
            <a:pPr lvl="1" algn="l"/>
            <a:r>
              <a:rPr lang="en-US" sz="1800" dirty="0" smtClean="0">
                <a:sym typeface="Symbol"/>
              </a:rPr>
              <a:t>  </a:t>
            </a:r>
            <a:r>
              <a:rPr lang="en-US" sz="2000" b="1" dirty="0" smtClean="0">
                <a:latin typeface="+mn-lt"/>
              </a:rPr>
              <a:t>Heating</a:t>
            </a:r>
            <a:r>
              <a:rPr lang="en-US" sz="2000" b="1" dirty="0">
                <a:latin typeface="+mn-lt"/>
              </a:rPr>
              <a:t>, Ventilating, and Air-Conditioning (HVAC):</a:t>
            </a:r>
            <a:r>
              <a:rPr lang="en-US" sz="2000" dirty="0">
                <a:latin typeface="+mn-lt"/>
              </a:rPr>
              <a:t> </a:t>
            </a:r>
            <a:r>
              <a:rPr lang="en-US" sz="2000" dirty="0" smtClean="0">
                <a:latin typeface="+mn-lt"/>
              </a:rPr>
              <a:t/>
            </a:r>
            <a:br>
              <a:rPr lang="en-US" sz="2000" dirty="0" smtClean="0">
                <a:latin typeface="+mn-lt"/>
              </a:rPr>
            </a:br>
            <a:r>
              <a:rPr lang="en-US" sz="2000" dirty="0" smtClean="0">
                <a:latin typeface="+mn-lt"/>
              </a:rPr>
              <a:t>   Poorly </a:t>
            </a:r>
            <a:r>
              <a:rPr lang="en-US" sz="2000" dirty="0">
                <a:latin typeface="+mn-lt"/>
              </a:rPr>
              <a:t>designed and installed HVAC systems can lead to comfort and </a:t>
            </a:r>
            <a:r>
              <a:rPr lang="en-US" sz="2000" dirty="0" smtClean="0">
                <a:latin typeface="+mn-lt"/>
              </a:rPr>
              <a:t>air</a:t>
            </a:r>
            <a:br>
              <a:rPr lang="en-US" sz="2000" dirty="0" smtClean="0">
                <a:latin typeface="+mn-lt"/>
              </a:rPr>
            </a:br>
            <a:r>
              <a:rPr lang="en-US" sz="2000" dirty="0" smtClean="0">
                <a:latin typeface="+mn-lt"/>
              </a:rPr>
              <a:t>   </a:t>
            </a:r>
            <a:r>
              <a:rPr lang="en-US" sz="2000" dirty="0">
                <a:latin typeface="+mn-lt"/>
              </a:rPr>
              <a:t>quality problems. Homes with the Indoor airPLUS label  include </a:t>
            </a:r>
            <a:r>
              <a:rPr lang="en-US" sz="2000" dirty="0" smtClean="0">
                <a:latin typeface="+mn-lt"/>
              </a:rPr>
              <a:t>properly</a:t>
            </a:r>
            <a:br>
              <a:rPr lang="en-US" sz="2000" dirty="0" smtClean="0">
                <a:latin typeface="+mn-lt"/>
              </a:rPr>
            </a:br>
            <a:r>
              <a:rPr lang="en-US" sz="2000" dirty="0" smtClean="0">
                <a:latin typeface="+mn-lt"/>
              </a:rPr>
              <a:t>   </a:t>
            </a:r>
            <a:r>
              <a:rPr lang="en-US" sz="2000" dirty="0">
                <a:latin typeface="+mn-lt"/>
              </a:rPr>
              <a:t>engineered systems, improved duct and equipment installation, </a:t>
            </a:r>
            <a:r>
              <a:rPr lang="en-US" sz="2000" dirty="0" smtClean="0">
                <a:latin typeface="+mn-lt"/>
              </a:rPr>
              <a:t>improved</a:t>
            </a:r>
            <a:br>
              <a:rPr lang="en-US" sz="2000" dirty="0" smtClean="0">
                <a:latin typeface="+mn-lt"/>
              </a:rPr>
            </a:br>
            <a:r>
              <a:rPr lang="en-US" sz="2000" dirty="0" smtClean="0">
                <a:latin typeface="+mn-lt"/>
              </a:rPr>
              <a:t>   </a:t>
            </a:r>
            <a:r>
              <a:rPr lang="en-US" sz="2000" dirty="0">
                <a:latin typeface="+mn-lt"/>
              </a:rPr>
              <a:t>filtration, and whole-house and spot ventilation to dilute and </a:t>
            </a:r>
            <a:r>
              <a:rPr lang="en-US" sz="2000" dirty="0" smtClean="0">
                <a:latin typeface="+mn-lt"/>
              </a:rPr>
              <a:t>remove</a:t>
            </a:r>
            <a:br>
              <a:rPr lang="en-US" sz="2000" dirty="0" smtClean="0">
                <a:latin typeface="+mn-lt"/>
              </a:rPr>
            </a:br>
            <a:r>
              <a:rPr lang="en-US" sz="2000" dirty="0" smtClean="0">
                <a:latin typeface="+mn-lt"/>
              </a:rPr>
              <a:t>   </a:t>
            </a:r>
            <a:r>
              <a:rPr lang="en-US" sz="2000" dirty="0">
                <a:latin typeface="+mn-lt"/>
              </a:rPr>
              <a:t>indoor pollutants. Builders also inspect air-handling equipment </a:t>
            </a:r>
            <a:r>
              <a:rPr lang="en-US" sz="2000" dirty="0" smtClean="0">
                <a:latin typeface="+mn-lt"/>
              </a:rPr>
              <a:t>and</a:t>
            </a:r>
            <a:br>
              <a:rPr lang="en-US" sz="2000" dirty="0" smtClean="0">
                <a:latin typeface="+mn-lt"/>
              </a:rPr>
            </a:br>
            <a:r>
              <a:rPr lang="en-US" sz="2000" dirty="0" smtClean="0">
                <a:latin typeface="+mn-lt"/>
              </a:rPr>
              <a:t>   </a:t>
            </a:r>
            <a:r>
              <a:rPr lang="en-US" sz="2000" dirty="0">
                <a:latin typeface="+mn-lt"/>
              </a:rPr>
              <a:t>ductwork to ensure they are clean and free of debris and </a:t>
            </a:r>
            <a:r>
              <a:rPr lang="en-US" sz="2000" dirty="0" smtClean="0">
                <a:latin typeface="+mn-lt"/>
              </a:rPr>
              <a:t>provide</a:t>
            </a:r>
            <a:br>
              <a:rPr lang="en-US" sz="2000" dirty="0" smtClean="0">
                <a:latin typeface="+mn-lt"/>
              </a:rPr>
            </a:br>
            <a:r>
              <a:rPr lang="en-US" sz="2000" dirty="0" smtClean="0">
                <a:latin typeface="+mn-lt"/>
              </a:rPr>
              <a:t>   </a:t>
            </a:r>
            <a:r>
              <a:rPr lang="en-US" sz="2000" dirty="0">
                <a:latin typeface="+mn-lt"/>
              </a:rPr>
              <a:t>adequate air-flow.</a:t>
            </a:r>
            <a:br>
              <a:rPr lang="en-US" sz="2000" dirty="0">
                <a:latin typeface="+mn-lt"/>
              </a:rPr>
            </a:br>
            <a:r>
              <a:rPr lang="en-US" sz="2000" dirty="0" smtClean="0">
                <a:latin typeface="+mn-lt"/>
              </a:rPr>
              <a:t/>
            </a:r>
            <a:br>
              <a:rPr lang="en-US" sz="2000" dirty="0" smtClean="0">
                <a:latin typeface="+mn-lt"/>
              </a:rPr>
            </a:br>
            <a:r>
              <a:rPr lang="en-US" sz="1800" dirty="0">
                <a:sym typeface="Symbol"/>
              </a:rPr>
              <a:t> </a:t>
            </a:r>
            <a:r>
              <a:rPr lang="en-US" sz="1800" dirty="0" smtClean="0">
                <a:sym typeface="Symbol"/>
              </a:rPr>
              <a:t> </a:t>
            </a:r>
            <a:r>
              <a:rPr lang="en-US" sz="2000" b="1" dirty="0" smtClean="0"/>
              <a:t>Combustion </a:t>
            </a:r>
            <a:r>
              <a:rPr lang="en-US" sz="2000" b="1" dirty="0"/>
              <a:t>Venting:</a:t>
            </a:r>
            <a:r>
              <a:rPr lang="en-US" sz="2000" dirty="0"/>
              <a:t> </a:t>
            </a:r>
            <a:r>
              <a:rPr lang="en-US" sz="2000" dirty="0" smtClean="0"/>
              <a:t/>
            </a:r>
            <a:br>
              <a:rPr lang="en-US" sz="2000" dirty="0" smtClean="0"/>
            </a:br>
            <a:r>
              <a:rPr lang="en-US" sz="2000" dirty="0" smtClean="0"/>
              <a:t>    Homes </a:t>
            </a:r>
            <a:r>
              <a:rPr lang="en-US" sz="2000" dirty="0"/>
              <a:t>with the Indoor airPLUS label can help protect residents </a:t>
            </a:r>
            <a:r>
              <a:rPr lang="en-US" sz="2000" dirty="0" smtClean="0"/>
              <a:t>from</a:t>
            </a:r>
            <a:br>
              <a:rPr lang="en-US" sz="2000" dirty="0" smtClean="0"/>
            </a:br>
            <a:r>
              <a:rPr lang="en-US" sz="2000" dirty="0" smtClean="0"/>
              <a:t>    </a:t>
            </a:r>
            <a:r>
              <a:rPr lang="en-US" sz="2000" dirty="0"/>
              <a:t>potential exposure to combustion pollutants by requiring </a:t>
            </a:r>
            <a:r>
              <a:rPr lang="en-US" sz="2000" dirty="0" smtClean="0"/>
              <a:t>heating</a:t>
            </a:r>
            <a:br>
              <a:rPr lang="en-US" sz="2000" dirty="0" smtClean="0"/>
            </a:br>
            <a:r>
              <a:rPr lang="en-US" sz="2000" dirty="0" smtClean="0"/>
              <a:t>    equipment </a:t>
            </a:r>
            <a:r>
              <a:rPr lang="en-US" sz="2000" dirty="0"/>
              <a:t>that cannot leak combustion gases inside the home, </a:t>
            </a:r>
            <a:r>
              <a:rPr lang="en-US" sz="2000" dirty="0" smtClean="0"/>
              <a:t>installing</a:t>
            </a:r>
            <a:br>
              <a:rPr lang="en-US" sz="2000" dirty="0" smtClean="0"/>
            </a:br>
            <a:r>
              <a:rPr lang="en-US" sz="2000" dirty="0" smtClean="0"/>
              <a:t>    carbon </a:t>
            </a:r>
            <a:r>
              <a:rPr lang="en-US" sz="2000" dirty="0"/>
              <a:t>monoxide alarms in each sleeping area, and taking steps </a:t>
            </a:r>
            <a:r>
              <a:rPr lang="en-US" sz="2000" dirty="0" smtClean="0"/>
              <a:t>to</a:t>
            </a:r>
            <a:br>
              <a:rPr lang="en-US" sz="2000" dirty="0" smtClean="0"/>
            </a:br>
            <a:r>
              <a:rPr lang="en-US" sz="2000" dirty="0" smtClean="0"/>
              <a:t>    prevent </a:t>
            </a:r>
            <a:r>
              <a:rPr lang="en-US" sz="2000" dirty="0"/>
              <a:t>pollutants in the garage from entering the house.</a:t>
            </a:r>
            <a:br>
              <a:rPr lang="en-US" sz="2000" dirty="0"/>
            </a:br>
            <a:endParaRPr lang="en-US" sz="1800" dirty="0">
              <a:latin typeface="+mn-lt"/>
            </a:endParaRPr>
          </a:p>
        </p:txBody>
      </p:sp>
      <p:sp>
        <p:nvSpPr>
          <p:cNvPr id="5" name="TextBox 4"/>
          <p:cNvSpPr txBox="1"/>
          <p:nvPr/>
        </p:nvSpPr>
        <p:spPr>
          <a:xfrm>
            <a:off x="304800" y="114300"/>
            <a:ext cx="8610600" cy="461665"/>
          </a:xfrm>
          <a:prstGeom prst="rect">
            <a:avLst/>
          </a:prstGeom>
          <a:noFill/>
        </p:spPr>
        <p:txBody>
          <a:bodyPr wrap="square" rtlCol="0">
            <a:spAutoFit/>
          </a:bodyPr>
          <a:lstStyle/>
          <a:p>
            <a:r>
              <a:rPr lang="en-US" dirty="0">
                <a:solidFill>
                  <a:schemeClr val="accent1"/>
                </a:solidFill>
              </a:rPr>
              <a:t>airPLUS FEATURES </a:t>
            </a:r>
            <a:r>
              <a:rPr lang="en-US" dirty="0" smtClean="0">
                <a:solidFill>
                  <a:schemeClr val="accent1"/>
                </a:solidFill>
              </a:rPr>
              <a:t>AND BENEFITS</a:t>
            </a:r>
            <a:endParaRPr lang="en-US" dirty="0">
              <a:solidFill>
                <a:schemeClr val="accent1"/>
              </a:solidFill>
            </a:endParaRPr>
          </a:p>
        </p:txBody>
      </p:sp>
    </p:spTree>
    <p:extLst>
      <p:ext uri="{BB962C8B-B14F-4D97-AF65-F5344CB8AC3E}">
        <p14:creationId xmlns="" xmlns:p14="http://schemas.microsoft.com/office/powerpoint/2010/main" val="5675070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A 2009">
  <a:themeElements>
    <a:clrScheme name="">
      <a:dk1>
        <a:srgbClr val="000000"/>
      </a:dk1>
      <a:lt1>
        <a:srgbClr val="F9FDA6"/>
      </a:lt1>
      <a:dk2>
        <a:srgbClr val="000000"/>
      </a:dk2>
      <a:lt2>
        <a:srgbClr val="808080"/>
      </a:lt2>
      <a:accent1>
        <a:srgbClr val="FFFFFF"/>
      </a:accent1>
      <a:accent2>
        <a:srgbClr val="333399"/>
      </a:accent2>
      <a:accent3>
        <a:srgbClr val="FBFED0"/>
      </a:accent3>
      <a:accent4>
        <a:srgbClr val="000000"/>
      </a:accent4>
      <a:accent5>
        <a:srgbClr val="FFFFFF"/>
      </a:accent5>
      <a:accent6>
        <a:srgbClr val="2D2D8A"/>
      </a:accent6>
      <a:hlink>
        <a:srgbClr val="009999"/>
      </a:hlink>
      <a:folHlink>
        <a:srgbClr val="99CC00"/>
      </a:folHlink>
    </a:clrScheme>
    <a:fontScheme name="Title &amp; Subtitl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1869</TotalTime>
  <Pages>0</Pages>
  <Words>488</Words>
  <Characters>0</Characters>
  <Application>Microsoft Office PowerPoint</Application>
  <PresentationFormat>On-screen Show (16:10)</PresentationFormat>
  <Lines>0</Lines>
  <Paragraphs>94</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ACCA 2009</vt:lpstr>
      <vt:lpstr>Local Options for  Above Code Programs</vt:lpstr>
      <vt:lpstr>Residential Energy Codes Improving Faster</vt:lpstr>
      <vt:lpstr>Slide 3</vt:lpstr>
      <vt:lpstr>Slide 4</vt:lpstr>
      <vt:lpstr>What does it all mean?</vt:lpstr>
      <vt:lpstr>Slide 6</vt:lpstr>
      <vt:lpstr>EPA  Indoor airPLUS   Key Features and Benefits</vt:lpstr>
      <vt:lpstr> Moisture Control:    Moisture problems can lead to mold and other biological pollutants that can   negatively impact health. With Indoor airPLUS, builders use a variety of   moisture control features designed to minimize these risks, including   improved control of condensation and better roof, wall, and foundation   drainage.   Pest Management:    Residue from pests such as rodents and cockroaches are known to trigger    allergy and asthma episodes. With Indoor airPLUS, builders provide a    first-line defense against these problems by fully sealing, caulking, or    screening likely pest entry points. When these physical barriers are    combined with proper pest management techniques, fewer pesticides    may be needed. </vt:lpstr>
      <vt:lpstr>  Heating, Ventilating, and Air-Conditioning (HVAC):     Poorly designed and installed HVAC systems can lead to comfort and air    quality problems. Homes with the Indoor airPLUS label  include properly    engineered systems, improved duct and equipment installation, improved    filtration, and whole-house and spot ventilation to dilute and remove    indoor pollutants. Builders also inspect air-handling equipment and    ductwork to ensure they are clean and free of debris and provide    adequate air-flow.    Combustion Venting:      Homes with the Indoor airPLUS label can help protect residents from     potential exposure to combustion pollutants by requiring heating     equipment that cannot leak combustion gases inside the home, installing     carbon monoxide alarms in each sleeping area, and taking steps to     prevent pollutants in the garage from entering the house. </vt:lpstr>
      <vt:lpstr>   Building Materials:     The types of materials that builders choose and the way they manage    them during construction can affect a home’s indoor air quality. Builders     following the Indoor airPLUS specifications reduce sources of pollutants by    protecting materials stored on-site from weather damage, using materials    with reduced chemical content, and ventilating homes prior to move-in to    help improve indoor air quality.    ENERGY STAR:     Only ENERGY STAR qualified homes are eligible to earn the Indoor     airPLUS label.    Third party verification </vt:lpstr>
      <vt:lpstr> WaterSense  Key Features and Benefits</vt:lpstr>
      <vt:lpstr> WaterSense is a partnership program sponsored by the U.S. Environmental Protection Agency that seeks to protect the future of our nation’s water supply by offering people a simple way to use less water. WaterSense labeled homes not only feature quality products and workmanship, they are designed to use 20 percent less water than the average new home. Living in a house that has earned the WaterSense label allows you to do more using less water and feel good about preserving water for future generations.      </vt:lpstr>
      <vt:lpstr>   Hot Water—When You Need It        Efficient hot water delivery systems are designed to bring you     hot water faster, so you don’t waste water—or energy—while     you’re waiting for a hot tub or scrub. With this feature alone, you     can save enough electricity to power your television for a whole     year.    Bathroom        You can have a luxurious bathroom with Water­Sense labeled      plumbing fixtures that have been independently certified to perform     well and save nearly 5,000 gallons of water per year compared to      the average new home’s bathroom. </vt:lpstr>
      <vt:lpstr>   Kitchen      If a dishwasher and clothes washer are installed in your home, they will     be ENERGY STAR® qualified models that use less energy and water     while handling your toughest loads.    Landscaping      Landscaping is designed to create a healthy, beautiful front yard that     uses less water. Plantings will thrive in your local climate with minimal     maintenance and less frequent watering.    Third party verification </vt:lpstr>
      <vt:lpstr> DOE  Challenge Home  Key Features and Benefits    </vt:lpstr>
      <vt:lpstr>DOE Challenge Home- With ENERGY STAR ensuring complete building science, make homes ready for Net-Zero performance by adding proven technologies and practices. Incorporates - Energy Star v3, EPA's Water Sense (Indoor Spec), EPA's Indoor airPLUS (IAP), plus Renewable Energy Ready Home (RERH) with Solar PV / Solar Thermal [where applicable], IBHS Fortified Home (encouraged), and Quality Management (encouraged):     •  Renewable Energy Ready Home (RERH) with Solar PV / Solar Thermal [where        applicable], IBHS Fortified Home (encouraged), and Quality Management       (encouraged)     •  Strong Heritage: Challenge Home technical specifications are derived from world-        class research conducted under the U.S. DOE Building America Program and        every home meets ENERGY STAR for Homes Version 3 requirements. Look for        the most effective and proven innovations in every labeled home.      </vt:lpstr>
      <vt:lpstr>     •   Sustained Value:  Since you only have one chance to build quality into a new         home, every Builders Challenge qualified home is constructed to meet         forthcoming code requirements.  It’s great peace-of-mind to know the largest        investment of a lifetime won’t be obsolete in a few years!      •  No or Ultra-Low Utility Bills: Every Builders Challenge Qualified Home is so        energy efficient, a small solar system can often offset most, or all, of your        utility bills. Look for important details that can save $1,000’s of dollars        installing a solar system in the future. Enjoy watching your home’s value rise        as utility rates steadily increase.      •  Breathe Better:  Since we spend about two-thirds of our time each day inside        our homes, every Builders Challenge Qualified Home has a comprehensive        package of measures that control dangerous pollutants, provide continuous        fresh air, and effectively filter the air you breathe. Now you can provide a         healthier home for your family.    </vt:lpstr>
      <vt:lpstr>    •   Water Smart: Every Builders Challenge home is equipped with the latest hot       water distribution technology and often water saving fixtures. Save as much as       10,000 gallons or more wasted water down the drain each year and enjoy       near-instant hot-water.  Save water with no sacrifice in performance.   •   Engineered to Last: Comprehensive water protection and superior air-flow      management can eliminate moisture-related problems.  In addition, builders are      encouraged to include regionally appropriate disaster-resistant construction      practices. A home built to Builders Challenge quality standards is designed to      last hundreds of years.   •   Future Performance Available Today: The U.S. DOE believes the advanced      levels of affordability, comfort, quiet, health, durability, and quality delivered in      your Builders Challenge Qualified Home is where all housing is headed in the      future.  Now you can feel confident before making such a large purchase      decision.   </vt:lpstr>
      <vt:lpstr> Environments for Living   Key Features and Benefits     </vt:lpstr>
      <vt:lpstr>ENERGY EFFICIENCY  •  Tight Construction-Special framing techniques such as a continuous air barrier     and sealing of penetrations help reduce internal leaks and drafts.  •  Improved Thermal Systems Enhanced insulation techniques help to minimize    voids and gaps, and higher thermal properties (R-value) add to energy    efficiency.  •  Right-Sized HVAC  "Right-sized" heating and cooling systems and sealed air    ducts help equipment work efficiently.("Right-sized" refers to the process of    determining which HVAC system should be used in any particular structure.)  •  Guaranteed Performance-Written guarantees* are issued to homeowners on     the amount of energy used for heating and cooling, and comfort. </vt:lpstr>
      <vt:lpstr>ENERGY EFFICIENCY (CONTINUED)  •  Low-E Windows-Low "emissivity" windows have protective coatings to help     keep heat in during winter and out during summer.  •  Energy-Efficient Lighting-At least 60% of all hard-wired lights must be compact    fluorescent or LED, reducing overall home energy consumption.  •  Energy-Efficient Appliances-ENERGY STAR® qualified appliances such as      refrigerators and clothes dryers, dishwashers and efficient water heaters help    conserve energy. </vt:lpstr>
      <vt:lpstr>DURABILITY  •  Internal Moisture Management-Vents, pressure balancing, fresh air ventilation    and "right-sized" HVAC equipment work to reduce moisture from daily activities    like cooking and showering.  •  Tight Construction-Air barrier continuity and air tightness reduce the potential     for moisture to enter the building envelope.  •  Improved Thermal Systems-Program requirements such as low-e windows and    insulation installed in contact with the air barrier reduce the potential for    moisture build-up. </vt:lpstr>
      <vt:lpstr>DURABILITY (CONTINUED)   •  Optimum Value Engineering-Special framing techniques reduce lumber    requirements and material use, while maintaining structural integrity.  •  Paint Durability-Interior paints that meet a minimum 400 scrubs    (ASTM D4060-07), add to product longevity and can reduce future material     needs. </vt:lpstr>
      <vt:lpstr>INDOOR ENVIRONMENTAL QUALITY:  •  Fresh Air Ventilation-Fresh air ventilation systems deliver filtered fresh air to    help reduce dust, odors and indoor contaminants for improved indoor air    quality.  •  Internal Moisture Management-Vents, pressure balancing, fresh air    ventilation and "right-sized" HVAC equipment work to reduce moisture in    multiple ways.  •  Air Pressure Balancing-Balanced air pressure throughout the home results in    more-even temperatures and reduces the potential for condensation build-up.  •  Combustion Safety-Combustion appliances in conditioned spaces are sealed    or power-vented to help avoid build-up of carbon monoxide, and vent-free    fireplaces are not allowed. CO detectors are required in all homes. </vt:lpstr>
      <vt:lpstr>INDOOR ENVIRONMENTAL QUALITY: (CONTINUED)  •  Enhanced Filtration Systems - Air filters with a MERV (Minimum Efficiency    Reporting Value) of 8 or greater, or an approved electronic air cleaner, provide    extra protection from contaminants.  •  Paint - Using paints with low levels of VOCs (Volatile Organic Compounds)     reduces indoor pollutants.  •  Carpet - Carpets carrying the Carpet Rug and Institute (CRI) Green Label® for     low VOC emissions strictly limit substances that can off-gas.  •  Cabinetry - Cabinets constructed from composite panels that meet the     standards of the Kitchen Cabinet Manufacturers Association Environmental     Stewardship Program (www.kcma.org), and the Composite Panel Association     Environmentally Preferable Product Specification (CPA 03-08)      (www.pbmdf.com). </vt:lpstr>
      <vt:lpstr>WATER SAVINGS   •  Low-Flow Faucets - Kitchen sink and lavatory faucets that conserve water help    reduce overall internal household water consumption.  •  Low-Flow Showerheads - Showerheads using the latest technologies can help    save water without compromising performance.  •  High-Efficiency Dishwashers   •  ENERGY STAR® rated dishwashers use less water and add to overall    household water savings. </vt:lpstr>
      <vt:lpstr>WATER SAVINGS (CONTINUED)  •  High-Efficiency Toilets   •  Water efficient toilets that meet specific performance criteria help reduce water    use in the home.  •  High-Performance Clothes Washers   •  ENERGY STAR® qualified clothes washers that meet specific water efficiency    metrics help to save on household water use. </vt:lpstr>
      <vt:lpstr>       Green Built Texas  Key Features and Benefits    </vt:lpstr>
      <vt:lpstr>  Site Management &amp; Waste Reduction - Green Built Texas homes incorporate     efficient site management and waste reduction practices on the jobsite aimed at     reducing the environmental impact of the home while under construction. These     practices and principles include tree preservation and protection, recycling     measures and storm water control systems designed for the site.     Water Efficiency - Preserving water resources is important to all Texans, and     Green Built Texas homes are designed to conserve water both indoors and out.     More efficient water delivery systems indoors combined with drought-tolerant     landscaping choices and smart irrigation systems outdoors help extend current     water resources. Buyers should discuss other GBT offerings with their builder     such as rainwater catchment and additional water saving appliances to     maximize water savings.     </vt:lpstr>
      <vt:lpstr>    Indoor Air Quality - Following energy efficiency, consumers often cite the home’s      indoor air quality as the most important feature of their home. Sensitivities to     chemicals that can be emitted from construction and home furnishing materials     are becoming more common and Green Built Texas homes aim to mitigate the     effects of potential contaminants. Through proper design, ventilation and     filtering the source of contaminates can be controlled, diluted and/or captured.     This aspect is particularly important in Texas where high levels of allergens and     pollen are often reported.      Energy Efficiency-Energy consumption is of paramount concern to today’s      homebuyers due to financial and far-reaching environmental impacts. In      addition, each home consumes energy year after year, meaning that the      environmental impacts associated with that use accrue over time. Therefore,      energy conservation is an integral part of all Green Built Texas homes.  </vt:lpstr>
      <vt:lpstr>  National Green          Building Standard  Key Features and Benefits   </vt:lpstr>
      <vt:lpstr>   A comprehensive, credible program designed specifically for single and      multifamily homes. An ANSI approved rigorous yet attainable and affordable     option for builders and developers.      Healthy Homes - Limits moisture problems that attract pests and contribute to      mold, provides a level of fresh air that improves indoor living, and reduces      pollutants through smart selection and fresh air ventilation.      Operating Efficiencies - Creates energy and water savings through strategic      equipment selection, sizing, and sound building principles. Controls      maintenance costs through durable building products and techniques. The      NGBS also provides meaningful savings for residents and operators.      Sustainable lifestyles - NGBS promotes walkability, limits time burden for      home or building maintenance, and provides benefits to the community. </vt:lpstr>
      <vt:lpstr>LEED    Key Features and Benefits   </vt:lpstr>
      <vt:lpstr>LEED-Nationally and Internationally recognized, the LEED Rating System promotes sustainability in all aspects of the building process by measuring the performance of a home. LEED takes into consideration the following environmental categories:    Innovation and Design – LEED encourages attention to sustainable home    design and performance that are shown to produce quantifiable human and    health benefits and improve long term durability.   Locations and Linkages – Credits in this category are awarded for sustainable    land-use, which includes: minimizing forest and farmland fragmentation,    constructing with a need for fewer infrastructures, and discouraging    dependence on personal automobiles.      </vt:lpstr>
      <vt:lpstr>   Sustainable Sites – This category supports responsible site design. Points are     given for erosion control, minimized soil disturbance, native landscaping,     surface water management, and pest control.    Water Efficiency – LEED promotes the installation of water efficiency     measures in new homes, which can reduce water usage by at least 30%.     This can be done through water reuse, attention to irrigation systems, and the     use of low flow, high efficiency fixtures.    Energy and Atmosphere – This category aims to minimize energy use in the     home and emission release into the air. This is done by encouraging builders     to improve the energy performance of their homes and to invest in energy-     saving and climate friendly technologies.    </vt:lpstr>
      <vt:lpstr>   Materials and Resources – Building material choice affects the environmental     footprint of a home due to the extraction, processing, transportation, and     disposal that they require. This category directs builders in the selection of     environmentally-preferable materials, utilizing material-efficient framing, and     responsible waste management.    Indoor Environmental Quality – LEED strategies aim to prevent indoor air     quality problems from arising and improve the air quality and comfort of the     homes they build. This is done through source removal, source control, and     dilution. It is generally much less expensive to take this approach than to     identify and solve them after they occur.    Awareness and Education – Green construction training of homebuyers,     building managers, tenants, and the public body is a necessary component to     ensure that the full benefits of LEED measures are achieved.      </vt:lpstr>
      <vt:lpstr>What is Green Built Gulf Coast</vt:lpstr>
      <vt:lpstr>What are the Differences Between GBGC and NAHB Programs  </vt:lpstr>
      <vt:lpstr>Slide 39</vt:lpstr>
      <vt:lpstr>Utility Guarantees </vt:lpstr>
      <vt:lpstr>   In many cases lower operating cost and lower total cost of home ownership.     More Comfortable - Comfort is a combination of temperature, humidity, air     movement and is personal in nature. While there is no combination of     temperatures that will be considered perfect for all potential occupants, building     science tells us that one key to comfort is "right-sizing" of the HVAC systems.     Research and shows that the vast majority of population is comfortable at a     temperature range of 75 degrees to 78 degrees and 45% to 55% relative     humidity. “Right-sizing” of equipment can help control temperature and     humidity.    Market place differentiator - Builders can differentiate themselves in the     marketplace by offering voluntary utility use guarantees. A way for builders to     communicate the message of energy efficiency. </vt:lpstr>
      <vt:lpstr>Conclusion </vt:lpstr>
    </vt:vector>
  </TitlesOfParts>
  <Company>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“Green” Mean For Retrofit Sales</dc:title>
  <dc:creator>Peggy Scribner</dc:creator>
  <cp:lastModifiedBy>cherbert</cp:lastModifiedBy>
  <cp:revision>139</cp:revision>
  <cp:lastPrinted>2012-08-14T19:59:04Z</cp:lastPrinted>
  <dcterms:created xsi:type="dcterms:W3CDTF">2009-09-28T20:59:57Z</dcterms:created>
  <dcterms:modified xsi:type="dcterms:W3CDTF">2012-08-30T17:28:03Z</dcterms:modified>
</cp:coreProperties>
</file>